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2"/>
  </p:notesMasterIdLst>
  <p:sldIdLst>
    <p:sldId id="256" r:id="rId2"/>
    <p:sldId id="270" r:id="rId3"/>
    <p:sldId id="259" r:id="rId4"/>
    <p:sldId id="278" r:id="rId5"/>
    <p:sldId id="260" r:id="rId6"/>
    <p:sldId id="272" r:id="rId7"/>
    <p:sldId id="271" r:id="rId8"/>
    <p:sldId id="261" r:id="rId9"/>
    <p:sldId id="288" r:id="rId10"/>
    <p:sldId id="289" r:id="rId11"/>
    <p:sldId id="290" r:id="rId12"/>
    <p:sldId id="291" r:id="rId13"/>
    <p:sldId id="292" r:id="rId14"/>
    <p:sldId id="273" r:id="rId15"/>
    <p:sldId id="267" r:id="rId16"/>
    <p:sldId id="293" r:id="rId17"/>
    <p:sldId id="294" r:id="rId18"/>
    <p:sldId id="295" r:id="rId19"/>
    <p:sldId id="296" r:id="rId20"/>
    <p:sldId id="297" r:id="rId21"/>
    <p:sldId id="298" r:id="rId22"/>
    <p:sldId id="299" r:id="rId23"/>
    <p:sldId id="300" r:id="rId24"/>
    <p:sldId id="279" r:id="rId25"/>
    <p:sldId id="310" r:id="rId26"/>
    <p:sldId id="301" r:id="rId27"/>
    <p:sldId id="302" r:id="rId28"/>
    <p:sldId id="303" r:id="rId29"/>
    <p:sldId id="304" r:id="rId30"/>
    <p:sldId id="305" r:id="rId31"/>
    <p:sldId id="306" r:id="rId32"/>
    <p:sldId id="307" r:id="rId33"/>
    <p:sldId id="308" r:id="rId34"/>
    <p:sldId id="309" r:id="rId35"/>
    <p:sldId id="311" r:id="rId36"/>
    <p:sldId id="282" r:id="rId37"/>
    <p:sldId id="277" r:id="rId38"/>
    <p:sldId id="284" r:id="rId39"/>
    <p:sldId id="283" r:id="rId40"/>
    <p:sldId id="312" r:id="rId4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99" autoAdjust="0"/>
    <p:restoredTop sz="94660"/>
  </p:normalViewPr>
  <p:slideViewPr>
    <p:cSldViewPr snapToGrid="0" snapToObjects="1">
      <p:cViewPr varScale="1">
        <p:scale>
          <a:sx n="76" d="100"/>
          <a:sy n="76" d="100"/>
        </p:scale>
        <p:origin x="1594" y="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DE1485-09E6-40AA-8018-969349908E3A}" type="datetimeFigureOut">
              <a:rPr lang="en-US" smtClean="0"/>
              <a:t>4/14/2025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9075E7-2DBD-4394-BB71-745825395800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9144000" cy="6096000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0" y="6448816"/>
            <a:ext cx="9144000" cy="42375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66490" y="2246807"/>
            <a:ext cx="5591710" cy="1470025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th-TH" dirty="0"/>
              <a:t>Click to edit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66490" y="3719940"/>
            <a:ext cx="5591710" cy="1752600"/>
          </a:xfrm>
        </p:spPr>
        <p:txBody>
          <a:bodyPr/>
          <a:lstStyle>
            <a:lvl1pPr marL="0" indent="0" algn="l">
              <a:buNone/>
              <a:defRPr>
                <a:solidFill>
                  <a:srgbClr val="C000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th-TH" dirty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469364"/>
            <a:ext cx="2133600" cy="365125"/>
          </a:xfrm>
        </p:spPr>
        <p:txBody>
          <a:bodyPr/>
          <a:lstStyle/>
          <a:p>
            <a:fld id="{8D7C91C6-2146-4403-82C7-39E16F64B538}" type="datetime1">
              <a:rPr lang="en-US" smtClean="0"/>
              <a:t>4/14/2025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10400" y="6478129"/>
            <a:ext cx="2133600" cy="365125"/>
          </a:xfrm>
        </p:spPr>
        <p:txBody>
          <a:bodyPr/>
          <a:lstStyle/>
          <a:p>
            <a:fld id="{C200352D-4569-3E41-9599-1BD1EAE34D4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464419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0" y="0"/>
            <a:ext cx="9144000" cy="4237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2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199" y="93287"/>
            <a:ext cx="2534289" cy="287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8093" y="565753"/>
            <a:ext cx="980213" cy="686149"/>
          </a:xfrm>
          <a:prstGeom prst="rect">
            <a:avLst/>
          </a:prstGeom>
        </p:spPr>
      </p:pic>
      <p:sp>
        <p:nvSpPr>
          <p:cNvPr id="18" name="TextBox 17"/>
          <p:cNvSpPr txBox="1"/>
          <p:nvPr userDrawn="1"/>
        </p:nvSpPr>
        <p:spPr>
          <a:xfrm>
            <a:off x="8309" y="0"/>
            <a:ext cx="128432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www.eng.chula.ac.th</a:t>
            </a:r>
          </a:p>
        </p:txBody>
      </p:sp>
    </p:spTree>
    <p:extLst>
      <p:ext uri="{BB962C8B-B14F-4D97-AF65-F5344CB8AC3E}">
        <p14:creationId xmlns:p14="http://schemas.microsoft.com/office/powerpoint/2010/main" val="591506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313A2-F559-465D-B385-BEA39E37ED6B}" type="datetime1">
              <a:rPr lang="en-US" smtClean="0"/>
              <a:t>4/14/2025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0352D-4569-3E41-9599-1BD1EAE34D4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9041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277A4B-CB3C-4D26-A2D7-B8F36402C4D7}" type="datetime1">
              <a:rPr lang="en-US" smtClean="0"/>
              <a:t>4/14/2025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0352D-4569-3E41-9599-1BD1EAE34D4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9488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54804"/>
            <a:ext cx="7135402" cy="862834"/>
          </a:xfrm>
        </p:spPr>
        <p:txBody>
          <a:bodyPr/>
          <a:lstStyle>
            <a:lvl1pPr algn="l">
              <a:defRPr>
                <a:solidFill>
                  <a:srgbClr val="C00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459090"/>
            <a:ext cx="2133600" cy="365125"/>
          </a:xfrm>
        </p:spPr>
        <p:txBody>
          <a:bodyPr/>
          <a:lstStyle/>
          <a:p>
            <a:fld id="{406B07DF-A189-40EA-AE15-2EE2735A4174}" type="datetime1">
              <a:rPr lang="en-US" smtClean="0"/>
              <a:t>4/14/2025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10400" y="6472732"/>
            <a:ext cx="2133600" cy="365125"/>
          </a:xfrm>
        </p:spPr>
        <p:txBody>
          <a:bodyPr/>
          <a:lstStyle/>
          <a:p>
            <a:fld id="{C200352D-4569-3E41-9599-1BD1EAE34D4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47273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055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54804"/>
            <a:ext cx="7135402" cy="862834"/>
          </a:xfrm>
        </p:spPr>
        <p:txBody>
          <a:bodyPr/>
          <a:lstStyle>
            <a:lvl1pPr algn="l">
              <a:defRPr>
                <a:solidFill>
                  <a:srgbClr val="C00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rgbClr val="FFFFFF">
              <a:alpha val="69804"/>
            </a:srgbClr>
          </a:solidFill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459090"/>
            <a:ext cx="2133600" cy="365125"/>
          </a:xfrm>
        </p:spPr>
        <p:txBody>
          <a:bodyPr/>
          <a:lstStyle/>
          <a:p>
            <a:fld id="{CD0FAAA5-7258-4D66-843D-05D9D705B138}" type="datetime1">
              <a:rPr lang="en-US" smtClean="0"/>
              <a:t>4/14/2025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10400" y="6472731"/>
            <a:ext cx="2133600" cy="365125"/>
          </a:xfrm>
        </p:spPr>
        <p:txBody>
          <a:bodyPr/>
          <a:lstStyle/>
          <a:p>
            <a:fld id="{C200352D-4569-3E41-9599-1BD1EAE34D4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47273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055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52D83-F1E1-4102-8BF7-3624FB1E2778}" type="datetime1">
              <a:rPr lang="en-US" smtClean="0"/>
              <a:t>4/14/2025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10400" y="6481044"/>
            <a:ext cx="2133600" cy="365125"/>
          </a:xfrm>
        </p:spPr>
        <p:txBody>
          <a:bodyPr/>
          <a:lstStyle/>
          <a:p>
            <a:fld id="{C200352D-4569-3E41-9599-1BD1EAE34D4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8213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45526-D52F-4380-ABD8-673ADEAB7A44}" type="datetime1">
              <a:rPr lang="en-US" smtClean="0"/>
              <a:t>4/14/2025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010400" y="6481044"/>
            <a:ext cx="2133600" cy="365125"/>
          </a:xfrm>
        </p:spPr>
        <p:txBody>
          <a:bodyPr/>
          <a:lstStyle/>
          <a:p>
            <a:fld id="{C200352D-4569-3E41-9599-1BD1EAE34D4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0445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8CA430-2B50-4298-A544-0099677F676F}" type="datetime1">
              <a:rPr lang="en-US" smtClean="0"/>
              <a:t>4/14/2025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0352D-4569-3E41-9599-1BD1EAE34D4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3276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7691A-84BA-452A-86F7-684776D4C93D}" type="datetime1">
              <a:rPr lang="en-US" smtClean="0"/>
              <a:t>4/14/2025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C200352D-4569-3E41-9599-1BD1EAE34D4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5279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2A36C-2BB7-4DDE-BFA5-A7853B26A79E}" type="datetime1">
              <a:rPr lang="en-US" smtClean="0"/>
              <a:t>4/14/2025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0352D-4569-3E41-9599-1BD1EAE34D4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6069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77E22-F6AB-46B8-9D17-DA5E71163BEB}" type="datetime1">
              <a:rPr lang="en-US" smtClean="0"/>
              <a:t>4/14/2025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0352D-4569-3E41-9599-1BD1EAE34D4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9309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9144000" cy="6096000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0" y="6448816"/>
            <a:ext cx="9144000" cy="42375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9144000" cy="4237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2"/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199" y="93287"/>
            <a:ext cx="2534289" cy="287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8093" y="565753"/>
            <a:ext cx="980213" cy="686149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65752"/>
            <a:ext cx="7365076" cy="8518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h-TH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h-TH" dirty="0"/>
              <a:t>Click to edit Master text styles</a:t>
            </a:r>
          </a:p>
          <a:p>
            <a:pPr lvl="1"/>
            <a:r>
              <a:rPr lang="th-TH" dirty="0"/>
              <a:t>Second level</a:t>
            </a:r>
          </a:p>
          <a:p>
            <a:pPr lvl="2"/>
            <a:r>
              <a:rPr lang="th-TH" dirty="0"/>
              <a:t>Third level</a:t>
            </a:r>
          </a:p>
          <a:p>
            <a:pPr lvl="3"/>
            <a:r>
              <a:rPr lang="th-TH" dirty="0"/>
              <a:t>Fourth level</a:t>
            </a:r>
          </a:p>
          <a:p>
            <a:pPr lvl="4"/>
            <a:r>
              <a:rPr lang="th-TH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48104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C318D6-E240-45EC-B1D8-0F9F5794C0F7}" type="datetime1">
              <a:rPr lang="en-US" smtClean="0"/>
              <a:t>4/14/2025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481045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15113" y="647125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 b="1">
                <a:solidFill>
                  <a:schemeClr val="tx1"/>
                </a:solidFill>
                <a:latin typeface="TH Sarabun Chula" panose="00000500000000000000" pitchFamily="2" charset="-34"/>
                <a:cs typeface="TH Sarabun Chula" panose="00000500000000000000" pitchFamily="2" charset="-34"/>
              </a:defRPr>
            </a:lvl1pPr>
          </a:lstStyle>
          <a:p>
            <a:fld id="{C200352D-4569-3E41-9599-1BD1EAE34D4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8309" y="0"/>
            <a:ext cx="128432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www.eng.chula.ac.th</a:t>
            </a:r>
          </a:p>
        </p:txBody>
      </p:sp>
    </p:spTree>
    <p:extLst>
      <p:ext uri="{BB962C8B-B14F-4D97-AF65-F5344CB8AC3E}">
        <p14:creationId xmlns:p14="http://schemas.microsoft.com/office/powerpoint/2010/main" val="9086469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66490" y="1958975"/>
            <a:ext cx="5591710" cy="1470025"/>
          </a:xfrm>
        </p:spPr>
        <p:txBody>
          <a:bodyPr>
            <a:noAutofit/>
          </a:bodyPr>
          <a:lstStyle/>
          <a:p>
            <a:r>
              <a:rPr lang="th-TH" sz="3600" b="1" dirty="0">
                <a:latin typeface="TH Sarabun Chula" panose="00000500000000000000" pitchFamily="2" charset="-34"/>
                <a:cs typeface="TH Sarabun Chula" panose="00000500000000000000" pitchFamily="2" charset="-34"/>
              </a:rPr>
              <a:t>ระบบตรวจสอบสภาพจราจรติดขัดด้วย</a:t>
            </a:r>
            <a:br>
              <a:rPr lang="th-TH" sz="3600" b="1" dirty="0">
                <a:latin typeface="TH Sarabun Chula" panose="00000500000000000000" pitchFamily="2" charset="-34"/>
                <a:cs typeface="TH Sarabun Chula" panose="00000500000000000000" pitchFamily="2" charset="-34"/>
              </a:rPr>
            </a:br>
            <a:r>
              <a:rPr lang="th-TH" sz="3600" b="1" dirty="0">
                <a:latin typeface="TH Sarabun Chula" panose="00000500000000000000" pitchFamily="2" charset="-34"/>
                <a:cs typeface="TH Sarabun Chula" panose="00000500000000000000" pitchFamily="2" charset="-34"/>
              </a:rPr>
              <a:t>การประมวลผลภาพจากกล้องวงจรปิด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66490" y="3719940"/>
            <a:ext cx="5591710" cy="1173607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H Sarabun Chula" panose="00000500000000000000" pitchFamily="2" charset="-34"/>
                <a:cs typeface="TH Sarabun Chula" panose="00000500000000000000" pitchFamily="2" charset="-34"/>
              </a:rPr>
              <a:t>The Traffic Congestion Investigating System by</a:t>
            </a:r>
          </a:p>
          <a:p>
            <a:r>
              <a:rPr lang="en-US" sz="2800" b="1" dirty="0">
                <a:latin typeface="TH Sarabun Chula" panose="00000500000000000000" pitchFamily="2" charset="-34"/>
                <a:cs typeface="TH Sarabun Chula" panose="00000500000000000000" pitchFamily="2" charset="-34"/>
              </a:rPr>
              <a:t>Image Processing from CCTV Camera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A12E88-B092-D3BA-84E0-E93851AD2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0352D-4569-3E41-9599-1BD1EAE34D42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DED15F-0B05-0A20-9A51-689F2C0499E6}"/>
              </a:ext>
            </a:extLst>
          </p:cNvPr>
          <p:cNvSpPr txBox="1"/>
          <p:nvPr/>
        </p:nvSpPr>
        <p:spPr>
          <a:xfrm>
            <a:off x="2866490" y="5013582"/>
            <a:ext cx="592581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sz="2800" dirty="0">
                <a:latin typeface="TH Sarabun Chula" panose="00000500000000000000" pitchFamily="2" charset="-34"/>
                <a:cs typeface="TH Sarabun Chula" panose="00000500000000000000" pitchFamily="2" charset="-34"/>
              </a:rPr>
              <a:t>นายธีรวัฒน์ เลิศอัมพรวิทย์ เลขประจำตัว 6430183721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0B32DD-DDA8-1C09-55DE-CD84AB9157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CB14B-3F3A-504D-B7F7-19D4306B6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latin typeface="TH Sarabun Chula" panose="00000500000000000000" pitchFamily="2" charset="-34"/>
                <a:cs typeface="TH Sarabun Chula" panose="00000500000000000000" pitchFamily="2" charset="-34"/>
              </a:rPr>
              <a:t>Morphological Image Processing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9A93E31-2049-C0E8-9036-542C08F7B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0352D-4569-3E41-9599-1BD1EAE34D42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B22E38F-5DCD-B6FE-FADE-1B03321BA7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th-TH" b="1" dirty="0">
                <a:latin typeface="TH Sarabun Chula" panose="00000500000000000000" pitchFamily="2" charset="-34"/>
                <a:cs typeface="TH Sarabun Chula" panose="00000500000000000000" pitchFamily="2" charset="-34"/>
              </a:rPr>
              <a:t>2.6 การขยายภาพ (</a:t>
            </a:r>
            <a:r>
              <a:rPr lang="en-US" b="1" dirty="0">
                <a:latin typeface="TH Sarabun Chula" panose="00000500000000000000" pitchFamily="2" charset="-34"/>
                <a:cs typeface="TH Sarabun Chula" panose="00000500000000000000" pitchFamily="2" charset="-34"/>
              </a:rPr>
              <a:t>Dilation Operation)</a:t>
            </a:r>
          </a:p>
          <a:p>
            <a:pPr marL="0" indent="0">
              <a:buNone/>
            </a:pPr>
            <a:endParaRPr lang="en-US" b="1" dirty="0">
              <a:latin typeface="TH Sarabun Chula" panose="00000500000000000000" pitchFamily="2" charset="-34"/>
              <a:cs typeface="TH Sarabun Chula" panose="00000500000000000000" pitchFamily="2" charset="-34"/>
            </a:endParaRPr>
          </a:p>
          <a:p>
            <a:pPr marL="0" indent="0">
              <a:buNone/>
            </a:pPr>
            <a:endParaRPr lang="en-US" b="1" dirty="0">
              <a:latin typeface="TH Sarabun Chula" panose="00000500000000000000" pitchFamily="2" charset="-34"/>
              <a:cs typeface="TH Sarabun Chula" panose="00000500000000000000" pitchFamily="2" charset="-34"/>
            </a:endParaRPr>
          </a:p>
          <a:p>
            <a:pPr marL="0" indent="0">
              <a:buNone/>
            </a:pPr>
            <a:endParaRPr lang="en-US" b="1" dirty="0">
              <a:latin typeface="TH Sarabun Chula" panose="00000500000000000000" pitchFamily="2" charset="-34"/>
              <a:cs typeface="TH Sarabun Chula" panose="00000500000000000000" pitchFamily="2" charset="-34"/>
            </a:endParaRPr>
          </a:p>
        </p:txBody>
      </p:sp>
      <p:pic>
        <p:nvPicPr>
          <p:cNvPr id="4" name="Picture 3" descr="Morphology - Dilation">
            <a:extLst>
              <a:ext uri="{FF2B5EF4-FFF2-40B4-BE49-F238E27FC236}">
                <a16:creationId xmlns:a16="http://schemas.microsoft.com/office/drawing/2014/main" id="{C9647678-C610-1A6D-232D-DB991D06CE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2492" y="2455733"/>
            <a:ext cx="6020110" cy="241895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878448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6DB404-CC27-6A81-AB63-353FBB8E0A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ED9418-9BB9-BB9B-2C1B-888E8BEDA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latin typeface="TH Sarabun Chula" panose="00000500000000000000" pitchFamily="2" charset="-34"/>
                <a:cs typeface="TH Sarabun Chula" panose="00000500000000000000" pitchFamily="2" charset="-34"/>
              </a:rPr>
              <a:t>Morphological Image Processing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9E22AB-D8FC-A8B8-AC80-B7B096D1E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0352D-4569-3E41-9599-1BD1EAE34D42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0D6AE2C-7436-B625-6B8D-0F1C2BA02B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>
                <a:latin typeface="TH Sarabun Chula" panose="00000500000000000000" pitchFamily="2" charset="-34"/>
                <a:cs typeface="TH Sarabun Chula" panose="00000500000000000000" pitchFamily="2" charset="-34"/>
              </a:rPr>
              <a:t>2.7 </a:t>
            </a:r>
            <a:r>
              <a:rPr lang="th-TH" b="1" dirty="0">
                <a:latin typeface="TH Sarabun Chula" panose="00000500000000000000" pitchFamily="2" charset="-34"/>
                <a:cs typeface="TH Sarabun Chula" panose="00000500000000000000" pitchFamily="2" charset="-34"/>
              </a:rPr>
              <a:t>การกร่อนภาพ (</a:t>
            </a:r>
            <a:r>
              <a:rPr lang="en-US" b="1" dirty="0">
                <a:latin typeface="TH Sarabun Chula" panose="00000500000000000000" pitchFamily="2" charset="-34"/>
                <a:cs typeface="TH Sarabun Chula" panose="00000500000000000000" pitchFamily="2" charset="-34"/>
              </a:rPr>
              <a:t>Erosion Operation)</a:t>
            </a:r>
          </a:p>
          <a:p>
            <a:pPr marL="0" indent="0">
              <a:buNone/>
            </a:pPr>
            <a:endParaRPr lang="en-US" b="1" dirty="0">
              <a:latin typeface="TH Sarabun Chula" panose="00000500000000000000" pitchFamily="2" charset="-34"/>
              <a:cs typeface="TH Sarabun Chula" panose="00000500000000000000" pitchFamily="2" charset="-34"/>
            </a:endParaRPr>
          </a:p>
          <a:p>
            <a:pPr marL="0" indent="0">
              <a:buNone/>
            </a:pPr>
            <a:endParaRPr lang="en-US" b="1" dirty="0">
              <a:latin typeface="TH Sarabun Chula" panose="00000500000000000000" pitchFamily="2" charset="-34"/>
              <a:cs typeface="TH Sarabun Chula" panose="00000500000000000000" pitchFamily="2" charset="-34"/>
            </a:endParaRPr>
          </a:p>
        </p:txBody>
      </p:sp>
      <p:pic>
        <p:nvPicPr>
          <p:cNvPr id="5" name="Picture 4" descr="Morphology - Erosion">
            <a:extLst>
              <a:ext uri="{FF2B5EF4-FFF2-40B4-BE49-F238E27FC236}">
                <a16:creationId xmlns:a16="http://schemas.microsoft.com/office/drawing/2014/main" id="{1144D39B-C159-85A2-2DDD-FA6DF5ACA3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2501219"/>
            <a:ext cx="5743007" cy="234390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623937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D7F225-5950-32E6-7254-A13A11E4C5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704082-7C1A-195E-C2C4-EDE0C1A52D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latin typeface="TH Sarabun Chula" panose="00000500000000000000" pitchFamily="2" charset="-34"/>
                <a:cs typeface="TH Sarabun Chula" panose="00000500000000000000" pitchFamily="2" charset="-34"/>
              </a:rPr>
              <a:t>Morphological Image Processing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436F595-3950-1C28-DDE5-62A1A9D3BA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0352D-4569-3E41-9599-1BD1EAE34D42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16973B0-B129-35E4-C856-4C21BFF80C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th-TH" b="1" dirty="0">
                <a:latin typeface="TH Sarabun Chula" panose="00000500000000000000" pitchFamily="2" charset="-34"/>
                <a:cs typeface="TH Sarabun Chula" panose="00000500000000000000" pitchFamily="2" charset="-34"/>
              </a:rPr>
              <a:t>2.8 การปิดภาพ (</a:t>
            </a:r>
            <a:r>
              <a:rPr lang="en-US" b="1" dirty="0">
                <a:latin typeface="TH Sarabun Chula" panose="00000500000000000000" pitchFamily="2" charset="-34"/>
                <a:cs typeface="TH Sarabun Chula" panose="00000500000000000000" pitchFamily="2" charset="-34"/>
              </a:rPr>
              <a:t>Closing Operation)</a:t>
            </a:r>
          </a:p>
          <a:p>
            <a:pPr marL="0" indent="0">
              <a:buNone/>
            </a:pPr>
            <a:r>
              <a:rPr lang="th-TH" dirty="0">
                <a:latin typeface="TH Sarabun Chula" panose="00000500000000000000" pitchFamily="2" charset="-34"/>
                <a:cs typeface="TH Sarabun Chula" panose="00000500000000000000" pitchFamily="2" charset="-34"/>
              </a:rPr>
              <a:t>เป็นกระบวนการขยายภาพ (</a:t>
            </a:r>
            <a:r>
              <a:rPr lang="en-US" dirty="0">
                <a:latin typeface="TH Sarabun Chula" panose="00000500000000000000" pitchFamily="2" charset="-34"/>
                <a:cs typeface="TH Sarabun Chula" panose="00000500000000000000" pitchFamily="2" charset="-34"/>
              </a:rPr>
              <a:t>Dilation) </a:t>
            </a:r>
            <a:r>
              <a:rPr lang="th-TH" dirty="0">
                <a:latin typeface="TH Sarabun Chula" panose="00000500000000000000" pitchFamily="2" charset="-34"/>
                <a:cs typeface="TH Sarabun Chula" panose="00000500000000000000" pitchFamily="2" charset="-34"/>
              </a:rPr>
              <a:t>แล้วทำการกร่อนภาพ (</a:t>
            </a:r>
            <a:r>
              <a:rPr lang="en-US" dirty="0">
                <a:latin typeface="TH Sarabun Chula" panose="00000500000000000000" pitchFamily="2" charset="-34"/>
                <a:cs typeface="TH Sarabun Chula" panose="00000500000000000000" pitchFamily="2" charset="-34"/>
              </a:rPr>
              <a:t>Erosion)</a:t>
            </a:r>
            <a:endParaRPr lang="th-TH" dirty="0">
              <a:latin typeface="TH Sarabun Chula" panose="00000500000000000000" pitchFamily="2" charset="-34"/>
              <a:cs typeface="TH Sarabun Chula" panose="00000500000000000000" pitchFamily="2" charset="-34"/>
            </a:endParaRPr>
          </a:p>
          <a:p>
            <a:pPr marL="0" indent="0">
              <a:buNone/>
            </a:pPr>
            <a:endParaRPr lang="th-TH" dirty="0">
              <a:latin typeface="TH Sarabun Chula" panose="00000500000000000000" pitchFamily="2" charset="-34"/>
              <a:cs typeface="TH Sarabun Chula" panose="00000500000000000000" pitchFamily="2" charset="-34"/>
            </a:endParaRPr>
          </a:p>
          <a:p>
            <a:pPr marL="0" indent="0">
              <a:buNone/>
            </a:pPr>
            <a:r>
              <a:rPr lang="th-TH" b="1" dirty="0">
                <a:latin typeface="TH Sarabun Chula" panose="00000500000000000000" pitchFamily="2" charset="-34"/>
                <a:cs typeface="TH Sarabun Chula" panose="00000500000000000000" pitchFamily="2" charset="-34"/>
              </a:rPr>
              <a:t>2.9 การเปิดภาพ (</a:t>
            </a:r>
            <a:r>
              <a:rPr lang="en-US" b="1" dirty="0">
                <a:latin typeface="TH Sarabun Chula" panose="00000500000000000000" pitchFamily="2" charset="-34"/>
                <a:cs typeface="TH Sarabun Chula" panose="00000500000000000000" pitchFamily="2" charset="-34"/>
              </a:rPr>
              <a:t>Opening Operation)</a:t>
            </a:r>
            <a:endParaRPr lang="th-TH" b="1" dirty="0">
              <a:latin typeface="TH Sarabun Chula" panose="00000500000000000000" pitchFamily="2" charset="-34"/>
              <a:cs typeface="TH Sarabun Chula" panose="00000500000000000000" pitchFamily="2" charset="-34"/>
            </a:endParaRPr>
          </a:p>
          <a:p>
            <a:pPr marL="0" indent="0">
              <a:buNone/>
            </a:pPr>
            <a:r>
              <a:rPr lang="th-TH" dirty="0">
                <a:latin typeface="TH Sarabun Chula" panose="00000500000000000000" pitchFamily="2" charset="-34"/>
                <a:cs typeface="TH Sarabun Chula" panose="00000500000000000000" pitchFamily="2" charset="-34"/>
              </a:rPr>
              <a:t>เป็นกระบวนการกร่อนภาพ (</a:t>
            </a:r>
            <a:r>
              <a:rPr lang="en-US" dirty="0">
                <a:latin typeface="TH Sarabun Chula" panose="00000500000000000000" pitchFamily="2" charset="-34"/>
                <a:cs typeface="TH Sarabun Chula" panose="00000500000000000000" pitchFamily="2" charset="-34"/>
              </a:rPr>
              <a:t>Erosion) </a:t>
            </a:r>
            <a:r>
              <a:rPr lang="th-TH" dirty="0">
                <a:latin typeface="TH Sarabun Chula" panose="00000500000000000000" pitchFamily="2" charset="-34"/>
                <a:cs typeface="TH Sarabun Chula" panose="00000500000000000000" pitchFamily="2" charset="-34"/>
              </a:rPr>
              <a:t>แล้วทำการขยายภาพ (</a:t>
            </a:r>
            <a:r>
              <a:rPr lang="en-US" dirty="0">
                <a:latin typeface="TH Sarabun Chula" panose="00000500000000000000" pitchFamily="2" charset="-34"/>
                <a:cs typeface="TH Sarabun Chula" panose="00000500000000000000" pitchFamily="2" charset="-34"/>
              </a:rPr>
              <a:t>Dilation) </a:t>
            </a:r>
          </a:p>
          <a:p>
            <a:pPr marL="0" indent="0">
              <a:buNone/>
            </a:pPr>
            <a:endParaRPr lang="en-US" b="1" dirty="0">
              <a:latin typeface="TH Sarabun Chula" panose="00000500000000000000" pitchFamily="2" charset="-34"/>
              <a:cs typeface="TH Sarabun Chula" panose="000005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1047657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35C407-BF9E-10F9-54ED-0F67CC522B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BC942-ABE2-2157-5362-FE1CA4EB4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latin typeface="TH Sarabun Chula" panose="00000500000000000000" pitchFamily="2" charset="-34"/>
                <a:cs typeface="TH Sarabun Chula" panose="00000500000000000000" pitchFamily="2" charset="-34"/>
              </a:rPr>
              <a:t>Image Segmentation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2CB60FE-2623-E1AC-E9B3-56135CE2B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0352D-4569-3E41-9599-1BD1EAE34D42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9A6077F-1444-DD71-FC89-1DB48DEBBA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th-TH" b="1" dirty="0">
                <a:latin typeface="TH Sarabun Chula" panose="00000500000000000000" pitchFamily="2" charset="-34"/>
                <a:cs typeface="TH Sarabun Chula" panose="00000500000000000000" pitchFamily="2" charset="-34"/>
              </a:rPr>
              <a:t>2.10 การตรวจจับขอบภาพ (</a:t>
            </a:r>
            <a:r>
              <a:rPr lang="en-US" b="1" dirty="0">
                <a:latin typeface="TH Sarabun Chula" panose="00000500000000000000" pitchFamily="2" charset="-34"/>
                <a:cs typeface="TH Sarabun Chula" panose="00000500000000000000" pitchFamily="2" charset="-34"/>
              </a:rPr>
              <a:t>Edge Detection)</a:t>
            </a:r>
            <a:endParaRPr lang="th-TH" b="1" dirty="0">
              <a:latin typeface="TH Sarabun Chula" panose="00000500000000000000" pitchFamily="2" charset="-34"/>
              <a:cs typeface="TH Sarabun Chula" panose="00000500000000000000" pitchFamily="2" charset="-34"/>
            </a:endParaRPr>
          </a:p>
          <a:p>
            <a:pPr marL="0" indent="0">
              <a:buNone/>
            </a:pPr>
            <a:endParaRPr lang="th-TH" dirty="0">
              <a:latin typeface="TH Sarabun Chula" panose="00000500000000000000" pitchFamily="2" charset="-34"/>
              <a:cs typeface="TH Sarabun Chula" panose="00000500000000000000" pitchFamily="2" charset="-34"/>
            </a:endParaRPr>
          </a:p>
          <a:p>
            <a:pPr marL="0" indent="0">
              <a:buNone/>
            </a:pPr>
            <a:endParaRPr lang="th-TH" b="1" dirty="0">
              <a:latin typeface="TH Sarabun Chula" panose="00000500000000000000" pitchFamily="2" charset="-34"/>
              <a:cs typeface="TH Sarabun Chula" panose="00000500000000000000" pitchFamily="2" charset="-34"/>
            </a:endParaRPr>
          </a:p>
          <a:p>
            <a:pPr marL="0" indent="0">
              <a:buNone/>
            </a:pPr>
            <a:endParaRPr lang="th-TH" b="1" dirty="0">
              <a:latin typeface="TH Sarabun Chula" panose="00000500000000000000" pitchFamily="2" charset="-34"/>
              <a:cs typeface="TH Sarabun Chula" panose="00000500000000000000" pitchFamily="2" charset="-34"/>
            </a:endParaRPr>
          </a:p>
          <a:p>
            <a:pPr marL="0" indent="0">
              <a:buNone/>
            </a:pPr>
            <a:r>
              <a:rPr lang="th-TH" b="1" dirty="0">
                <a:latin typeface="TH Sarabun Chula" panose="00000500000000000000" pitchFamily="2" charset="-34"/>
                <a:cs typeface="TH Sarabun Chula" panose="00000500000000000000" pitchFamily="2" charset="-34"/>
              </a:rPr>
              <a:t>2.11 วิธีการตรวจจับขอบเขตวัตถุ (</a:t>
            </a:r>
            <a:r>
              <a:rPr lang="en-US" b="1" dirty="0">
                <a:latin typeface="TH Sarabun Chula" panose="00000500000000000000" pitchFamily="2" charset="-34"/>
                <a:cs typeface="TH Sarabun Chula" panose="00000500000000000000" pitchFamily="2" charset="-34"/>
              </a:rPr>
              <a:t>Contour-Based Method)</a:t>
            </a:r>
            <a:endParaRPr lang="th-TH" b="1" dirty="0">
              <a:latin typeface="TH Sarabun Chula" panose="00000500000000000000" pitchFamily="2" charset="-34"/>
              <a:cs typeface="TH Sarabun Chula" panose="00000500000000000000" pitchFamily="2" charset="-34"/>
            </a:endParaRPr>
          </a:p>
          <a:p>
            <a:pPr marL="0" indent="0">
              <a:buNone/>
            </a:pPr>
            <a:r>
              <a:rPr lang="th-TH" dirty="0">
                <a:latin typeface="TH Sarabun Chula" panose="00000500000000000000" pitchFamily="2" charset="-34"/>
                <a:cs typeface="TH Sarabun Chula" panose="00000500000000000000" pitchFamily="2" charset="-34"/>
              </a:rPr>
              <a:t>วิเคราะห์พิกเซลที่มีระดับสีเดียวกัน เพื่อแยกขอบของวัตถุออกจากพื้นหลัง </a:t>
            </a:r>
            <a:endParaRPr lang="en-US" b="1" dirty="0">
              <a:latin typeface="TH Sarabun Chula" panose="00000500000000000000" pitchFamily="2" charset="-34"/>
              <a:cs typeface="TH Sarabun Chula" panose="00000500000000000000" pitchFamily="2" charset="-34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7EA6FB-1E14-1A71-429D-91208ED4AC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0379" y="2187432"/>
            <a:ext cx="6183241" cy="1525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2219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3D3CE2-1394-236F-C95E-64D3D09A17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06FCCC-060E-1D57-8DB8-A837667088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19045" y="1752225"/>
            <a:ext cx="5576836" cy="733530"/>
          </a:xfrm>
        </p:spPr>
        <p:txBody>
          <a:bodyPr>
            <a:noAutofit/>
          </a:bodyPr>
          <a:lstStyle/>
          <a:p>
            <a:r>
              <a:rPr lang="th-TH" sz="4000" b="1" dirty="0">
                <a:latin typeface="TH Sarabun Chula" panose="00000500000000000000" pitchFamily="2" charset="-34"/>
                <a:cs typeface="TH Sarabun Chula" panose="00000500000000000000" pitchFamily="2" charset="-34"/>
              </a:rPr>
              <a:t>บทที่ 3 แนวทางการดำเนินงาน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478150-C89B-D7D2-F593-D6CE44652D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19045" y="2873828"/>
            <a:ext cx="5747657" cy="2598712"/>
          </a:xfrm>
        </p:spPr>
        <p:txBody>
          <a:bodyPr>
            <a:norm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th-TH" sz="3200" b="1" dirty="0">
                <a:latin typeface="TH Sarabun Chula" panose="00000500000000000000" pitchFamily="2" charset="-34"/>
                <a:cs typeface="TH Sarabun Chula" panose="00000500000000000000" pitchFamily="2" charset="-34"/>
              </a:rPr>
              <a:t>การตรวจสอบสภาพการจราจรโดยใช้ภาพจราจรจำนวน 1 ภาพ (</a:t>
            </a:r>
            <a:r>
              <a:rPr lang="en-US" sz="3200" b="1" dirty="0">
                <a:latin typeface="TH Sarabun Chula" panose="00000500000000000000" pitchFamily="2" charset="-34"/>
                <a:cs typeface="TH Sarabun Chula" panose="00000500000000000000" pitchFamily="2" charset="-34"/>
              </a:rPr>
              <a:t>Single Image)</a:t>
            </a:r>
            <a:endParaRPr lang="th-TH" sz="3200" b="1" dirty="0">
              <a:latin typeface="TH Sarabun Chula" panose="00000500000000000000" pitchFamily="2" charset="-34"/>
              <a:cs typeface="TH Sarabun Chula" panose="00000500000000000000" pitchFamily="2" charset="-34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th-TH" b="1" dirty="0">
                <a:latin typeface="TH Sarabun Chula" panose="00000500000000000000" pitchFamily="2" charset="-34"/>
                <a:ea typeface="+mj-ea"/>
                <a:cs typeface="TH Sarabun Chula" panose="00000500000000000000" pitchFamily="2" charset="-34"/>
              </a:rPr>
              <a:t>การตรวจสอบสภาพการจราจรโดยใช้ภาพจราจรจำนวนหลายภาพ (</a:t>
            </a:r>
            <a:r>
              <a:rPr lang="en-US" b="1" dirty="0">
                <a:latin typeface="TH Sarabun Chula" panose="00000500000000000000" pitchFamily="2" charset="-34"/>
                <a:ea typeface="+mj-ea"/>
                <a:cs typeface="TH Sarabun Chula" panose="00000500000000000000" pitchFamily="2" charset="-34"/>
              </a:rPr>
              <a:t>Multiple Images)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BB55F0-744E-D920-1C40-DA4427299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0352D-4569-3E41-9599-1BD1EAE34D42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6042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36876C-7087-17D2-2A43-D77A7397CF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0602"/>
            <a:ext cx="7135402" cy="862834"/>
          </a:xfrm>
        </p:spPr>
        <p:txBody>
          <a:bodyPr>
            <a:noAutofit/>
          </a:bodyPr>
          <a:lstStyle/>
          <a:p>
            <a:r>
              <a:rPr lang="th-TH" sz="3600" b="1" dirty="0">
                <a:latin typeface="TH Sarabun Chula" panose="00000500000000000000" pitchFamily="2" charset="-34"/>
                <a:cs typeface="TH Sarabun Chula" panose="00000500000000000000" pitchFamily="2" charset="-34"/>
              </a:rPr>
              <a:t>3.1.1 ใช้เทคนิค </a:t>
            </a:r>
            <a:r>
              <a:rPr lang="en-US" sz="3600" b="1" dirty="0">
                <a:latin typeface="TH Sarabun Chula" panose="00000500000000000000" pitchFamily="2" charset="-34"/>
                <a:cs typeface="TH Sarabun Chula" panose="00000500000000000000" pitchFamily="2" charset="-34"/>
              </a:rPr>
              <a:t>Masking </a:t>
            </a:r>
            <a:r>
              <a:rPr lang="th-TH" sz="3600" b="1" dirty="0">
                <a:latin typeface="TH Sarabun Chula" panose="00000500000000000000" pitchFamily="2" charset="-34"/>
                <a:cs typeface="TH Sarabun Chula" panose="00000500000000000000" pitchFamily="2" charset="-34"/>
              </a:rPr>
              <a:t>เพื่อลบส่วนที่ไม่จำเป็น</a:t>
            </a:r>
            <a:endParaRPr lang="en-US" sz="3600" b="1" dirty="0">
              <a:latin typeface="TH Sarabun Chula" panose="00000500000000000000" pitchFamily="2" charset="-34"/>
              <a:cs typeface="TH Sarabun Chula" panose="00000500000000000000" pitchFamily="2" charset="-34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F001AB5-1579-D844-6BAB-ACB068334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0352D-4569-3E41-9599-1BD1EAE34D42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92CC0E2-6E5C-9AEF-BF94-695DB7E41D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>
                <a:latin typeface="TH Sarabun Chula" panose="00000500000000000000" pitchFamily="2" charset="-34"/>
                <a:cs typeface="TH Sarabun Chula" panose="00000500000000000000" pitchFamily="2" charset="-34"/>
              </a:rPr>
              <a:t># Define the region to keep (road area)</a:t>
            </a:r>
          </a:p>
          <a:p>
            <a:pPr marL="0" indent="0">
              <a:buNone/>
            </a:pPr>
            <a:r>
              <a:rPr lang="en-US" sz="2800" dirty="0">
                <a:latin typeface="TH Sarabun Chula" panose="00000500000000000000" pitchFamily="2" charset="-34"/>
                <a:cs typeface="TH Sarabun Chula" panose="00000500000000000000" pitchFamily="2" charset="-34"/>
              </a:rPr>
              <a:t>region = </a:t>
            </a:r>
            <a:r>
              <a:rPr lang="en-US" sz="2800" dirty="0" err="1">
                <a:latin typeface="TH Sarabun Chula" panose="00000500000000000000" pitchFamily="2" charset="-34"/>
                <a:cs typeface="TH Sarabun Chula" panose="00000500000000000000" pitchFamily="2" charset="-34"/>
              </a:rPr>
              <a:t>np.array</a:t>
            </a:r>
            <a:r>
              <a:rPr lang="en-US" sz="2800" dirty="0">
                <a:latin typeface="TH Sarabun Chula" panose="00000500000000000000" pitchFamily="2" charset="-34"/>
                <a:cs typeface="TH Sarabun Chula" panose="00000500000000000000" pitchFamily="2" charset="-34"/>
              </a:rPr>
              <a:t>([[200, 400], [900, 400], [1400, 150], [2000, 150], [2000, 1000], [450, 1000], [200, 850]], </a:t>
            </a:r>
            <a:r>
              <a:rPr lang="en-US" sz="2800" dirty="0" err="1">
                <a:latin typeface="TH Sarabun Chula" panose="00000500000000000000" pitchFamily="2" charset="-34"/>
                <a:cs typeface="TH Sarabun Chula" panose="00000500000000000000" pitchFamily="2" charset="-34"/>
              </a:rPr>
              <a:t>dtype</a:t>
            </a:r>
            <a:r>
              <a:rPr lang="en-US" sz="2800" dirty="0">
                <a:latin typeface="TH Sarabun Chula" panose="00000500000000000000" pitchFamily="2" charset="-34"/>
                <a:cs typeface="TH Sarabun Chula" panose="00000500000000000000" pitchFamily="2" charset="-34"/>
              </a:rPr>
              <a:t>=np.int32)</a:t>
            </a:r>
          </a:p>
          <a:p>
            <a:pPr marL="0" indent="0">
              <a:buNone/>
            </a:pPr>
            <a:r>
              <a:rPr lang="en-US" sz="2800" dirty="0">
                <a:latin typeface="TH Sarabun Chula" panose="00000500000000000000" pitchFamily="2" charset="-34"/>
                <a:cs typeface="TH Sarabun Chula" panose="00000500000000000000" pitchFamily="2" charset="-34"/>
              </a:rPr>
              <a:t># Create a black mask</a:t>
            </a:r>
          </a:p>
          <a:p>
            <a:pPr marL="0" indent="0">
              <a:buNone/>
            </a:pPr>
            <a:r>
              <a:rPr lang="en-US" sz="2800" dirty="0">
                <a:latin typeface="TH Sarabun Chula" panose="00000500000000000000" pitchFamily="2" charset="-34"/>
                <a:cs typeface="TH Sarabun Chula" panose="00000500000000000000" pitchFamily="2" charset="-34"/>
              </a:rPr>
              <a:t>mask = </a:t>
            </a:r>
            <a:r>
              <a:rPr lang="en-US" sz="2800" dirty="0" err="1">
                <a:latin typeface="TH Sarabun Chula" panose="00000500000000000000" pitchFamily="2" charset="-34"/>
                <a:cs typeface="TH Sarabun Chula" panose="00000500000000000000" pitchFamily="2" charset="-34"/>
              </a:rPr>
              <a:t>np.zeros</a:t>
            </a:r>
            <a:r>
              <a:rPr lang="en-US" sz="2800" dirty="0">
                <a:latin typeface="TH Sarabun Chula" panose="00000500000000000000" pitchFamily="2" charset="-34"/>
                <a:cs typeface="TH Sarabun Chula" panose="00000500000000000000" pitchFamily="2" charset="-34"/>
              </a:rPr>
              <a:t>(</a:t>
            </a:r>
            <a:r>
              <a:rPr lang="en-US" sz="2800" dirty="0" err="1">
                <a:latin typeface="TH Sarabun Chula" panose="00000500000000000000" pitchFamily="2" charset="-34"/>
                <a:cs typeface="TH Sarabun Chula" panose="00000500000000000000" pitchFamily="2" charset="-34"/>
              </a:rPr>
              <a:t>background.shape</a:t>
            </a:r>
            <a:r>
              <a:rPr lang="en-US" sz="2800" dirty="0">
                <a:latin typeface="TH Sarabun Chula" panose="00000500000000000000" pitchFamily="2" charset="-34"/>
                <a:cs typeface="TH Sarabun Chula" panose="00000500000000000000" pitchFamily="2" charset="-34"/>
              </a:rPr>
              <a:t>[:2], </a:t>
            </a:r>
            <a:r>
              <a:rPr lang="en-US" sz="2800" dirty="0" err="1">
                <a:latin typeface="TH Sarabun Chula" panose="00000500000000000000" pitchFamily="2" charset="-34"/>
                <a:cs typeface="TH Sarabun Chula" panose="00000500000000000000" pitchFamily="2" charset="-34"/>
              </a:rPr>
              <a:t>dtype</a:t>
            </a:r>
            <a:r>
              <a:rPr lang="en-US" sz="2800" dirty="0">
                <a:latin typeface="TH Sarabun Chula" panose="00000500000000000000" pitchFamily="2" charset="-34"/>
                <a:cs typeface="TH Sarabun Chula" panose="00000500000000000000" pitchFamily="2" charset="-34"/>
              </a:rPr>
              <a:t>=np.uint8)</a:t>
            </a:r>
          </a:p>
          <a:p>
            <a:pPr marL="0" indent="0">
              <a:buNone/>
            </a:pPr>
            <a:r>
              <a:rPr lang="en-US" sz="2800" dirty="0">
                <a:latin typeface="TH Sarabun Chula" panose="00000500000000000000" pitchFamily="2" charset="-34"/>
                <a:cs typeface="TH Sarabun Chula" panose="00000500000000000000" pitchFamily="2" charset="-34"/>
              </a:rPr>
              <a:t># Fill the road region with white</a:t>
            </a:r>
          </a:p>
          <a:p>
            <a:pPr marL="0" indent="0">
              <a:buNone/>
            </a:pPr>
            <a:r>
              <a:rPr lang="en-US" sz="2800" dirty="0">
                <a:latin typeface="TH Sarabun Chula" panose="00000500000000000000" pitchFamily="2" charset="-34"/>
                <a:cs typeface="TH Sarabun Chula" panose="00000500000000000000" pitchFamily="2" charset="-34"/>
              </a:rPr>
              <a:t>cv2.fillPoly(mask, [region], 255)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64272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298BC1-1D8C-92C2-60D5-302C885CCB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77DC2D-BE0B-24DE-E26F-5681CD3D4D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0602"/>
            <a:ext cx="7135402" cy="862834"/>
          </a:xfrm>
        </p:spPr>
        <p:txBody>
          <a:bodyPr>
            <a:noAutofit/>
          </a:bodyPr>
          <a:lstStyle/>
          <a:p>
            <a:r>
              <a:rPr lang="th-TH" sz="3600" b="1" dirty="0">
                <a:latin typeface="TH Sarabun Chula" panose="00000500000000000000" pitchFamily="2" charset="-34"/>
                <a:cs typeface="TH Sarabun Chula" panose="00000500000000000000" pitchFamily="2" charset="-34"/>
              </a:rPr>
              <a:t>3.1.2 แปลงภาพเป็นระดับสีเทา (</a:t>
            </a:r>
            <a:r>
              <a:rPr lang="en-US" sz="3600" b="1" dirty="0">
                <a:latin typeface="TH Sarabun Chula" panose="00000500000000000000" pitchFamily="2" charset="-34"/>
                <a:cs typeface="TH Sarabun Chula" panose="00000500000000000000" pitchFamily="2" charset="-34"/>
              </a:rPr>
              <a:t>Grayscale)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3A15CD1-A0E5-6A20-1123-3978ABCC8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0352D-4569-3E41-9599-1BD1EAE34D42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7CB030D-A99F-C6ED-340F-D51F375D0E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 err="1">
                <a:latin typeface="TH Sarabun Chula" panose="00000500000000000000" pitchFamily="2" charset="-34"/>
                <a:cs typeface="TH Sarabun Chula" panose="00000500000000000000" pitchFamily="2" charset="-34"/>
              </a:rPr>
              <a:t>gray_background</a:t>
            </a:r>
            <a:r>
              <a:rPr lang="en-US" sz="2800" dirty="0">
                <a:latin typeface="TH Sarabun Chula" panose="00000500000000000000" pitchFamily="2" charset="-34"/>
                <a:cs typeface="TH Sarabun Chula" panose="00000500000000000000" pitchFamily="2" charset="-34"/>
              </a:rPr>
              <a:t> = cv2.cvtColor(</a:t>
            </a:r>
            <a:r>
              <a:rPr lang="en-US" sz="2800" dirty="0" err="1">
                <a:latin typeface="TH Sarabun Chula" panose="00000500000000000000" pitchFamily="2" charset="-34"/>
                <a:cs typeface="TH Sarabun Chula" panose="00000500000000000000" pitchFamily="2" charset="-34"/>
              </a:rPr>
              <a:t>masked_background</a:t>
            </a:r>
            <a:r>
              <a:rPr lang="en-US" sz="2800" dirty="0">
                <a:latin typeface="TH Sarabun Chula" panose="00000500000000000000" pitchFamily="2" charset="-34"/>
                <a:cs typeface="TH Sarabun Chula" panose="00000500000000000000" pitchFamily="2" charset="-34"/>
              </a:rPr>
              <a:t>, cv2.COLOR_BGR2GRAY)</a:t>
            </a:r>
          </a:p>
          <a:p>
            <a:pPr marL="0" indent="0">
              <a:buNone/>
            </a:pPr>
            <a:r>
              <a:rPr lang="en-US" sz="2800" dirty="0" err="1">
                <a:latin typeface="TH Sarabun Chula" panose="00000500000000000000" pitchFamily="2" charset="-34"/>
                <a:cs typeface="TH Sarabun Chula" panose="00000500000000000000" pitchFamily="2" charset="-34"/>
              </a:rPr>
              <a:t>gray_image</a:t>
            </a:r>
            <a:r>
              <a:rPr lang="en-US" sz="2800" dirty="0">
                <a:latin typeface="TH Sarabun Chula" panose="00000500000000000000" pitchFamily="2" charset="-34"/>
                <a:cs typeface="TH Sarabun Chula" panose="00000500000000000000" pitchFamily="2" charset="-34"/>
              </a:rPr>
              <a:t> = cv2.cvtColor(</a:t>
            </a:r>
            <a:r>
              <a:rPr lang="en-US" sz="2800" dirty="0" err="1">
                <a:latin typeface="TH Sarabun Chula" panose="00000500000000000000" pitchFamily="2" charset="-34"/>
                <a:cs typeface="TH Sarabun Chula" panose="00000500000000000000" pitchFamily="2" charset="-34"/>
              </a:rPr>
              <a:t>masked_image</a:t>
            </a:r>
            <a:r>
              <a:rPr lang="en-US" sz="2800" dirty="0">
                <a:latin typeface="TH Sarabun Chula" panose="00000500000000000000" pitchFamily="2" charset="-34"/>
                <a:cs typeface="TH Sarabun Chula" panose="00000500000000000000" pitchFamily="2" charset="-34"/>
              </a:rPr>
              <a:t>, cv2.COLOR_BGR2GRAY)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76082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AD8427-19FF-A49D-76E2-98855F3C87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9A8D0-7F68-2419-82E7-51D44509D6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0602"/>
            <a:ext cx="7135402" cy="862834"/>
          </a:xfrm>
        </p:spPr>
        <p:txBody>
          <a:bodyPr>
            <a:noAutofit/>
          </a:bodyPr>
          <a:lstStyle/>
          <a:p>
            <a:r>
              <a:rPr lang="th-TH" sz="3600" b="1" dirty="0">
                <a:latin typeface="TH Sarabun Chula" panose="00000500000000000000" pitchFamily="2" charset="-34"/>
                <a:cs typeface="TH Sarabun Chula" panose="00000500000000000000" pitchFamily="2" charset="-34"/>
              </a:rPr>
              <a:t>3.1.3 ใช้เทคนิค </a:t>
            </a:r>
            <a:r>
              <a:rPr lang="en-US" sz="3600" b="1" dirty="0">
                <a:latin typeface="TH Sarabun Chula" panose="00000500000000000000" pitchFamily="2" charset="-34"/>
                <a:cs typeface="TH Sarabun Chula" panose="00000500000000000000" pitchFamily="2" charset="-34"/>
              </a:rPr>
              <a:t>Background Subtraction </a:t>
            </a:r>
            <a:br>
              <a:rPr lang="th-TH" sz="3600" b="1" dirty="0">
                <a:latin typeface="TH Sarabun Chula" panose="00000500000000000000" pitchFamily="2" charset="-34"/>
                <a:cs typeface="TH Sarabun Chula" panose="00000500000000000000" pitchFamily="2" charset="-34"/>
              </a:rPr>
            </a:br>
            <a:r>
              <a:rPr lang="th-TH" sz="3600" b="1" dirty="0">
                <a:latin typeface="TH Sarabun Chula" panose="00000500000000000000" pitchFamily="2" charset="-34"/>
                <a:cs typeface="TH Sarabun Chula" panose="00000500000000000000" pitchFamily="2" charset="-34"/>
              </a:rPr>
              <a:t>เพื่อตรวจจับวัตถุ</a:t>
            </a:r>
            <a:endParaRPr lang="en-US" sz="3600" b="1" dirty="0">
              <a:latin typeface="TH Sarabun Chula" panose="00000500000000000000" pitchFamily="2" charset="-34"/>
              <a:cs typeface="TH Sarabun Chula" panose="00000500000000000000" pitchFamily="2" charset="-34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D11C8CB-D207-C5A5-D086-5F488F496D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0352D-4569-3E41-9599-1BD1EAE34D42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14F2110-CDC9-D0FD-9634-793E158A29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99138"/>
            <a:ext cx="8229600" cy="42270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 err="1">
                <a:latin typeface="TH Sarabun Chula" panose="00000500000000000000" pitchFamily="2" charset="-34"/>
                <a:cs typeface="TH Sarabun Chula" panose="00000500000000000000" pitchFamily="2" charset="-34"/>
              </a:rPr>
              <a:t>fgbg</a:t>
            </a:r>
            <a:r>
              <a:rPr lang="en-US" sz="2800" dirty="0">
                <a:latin typeface="TH Sarabun Chula" panose="00000500000000000000" pitchFamily="2" charset="-34"/>
                <a:cs typeface="TH Sarabun Chula" panose="00000500000000000000" pitchFamily="2" charset="-34"/>
              </a:rPr>
              <a:t> = cv2.createBackgroundSubtractorMOG2(</a:t>
            </a:r>
            <a:r>
              <a:rPr lang="en-US" sz="2800" dirty="0" err="1">
                <a:latin typeface="TH Sarabun Chula" panose="00000500000000000000" pitchFamily="2" charset="-34"/>
                <a:cs typeface="TH Sarabun Chula" panose="00000500000000000000" pitchFamily="2" charset="-34"/>
              </a:rPr>
              <a:t>detectShadows</a:t>
            </a:r>
            <a:r>
              <a:rPr lang="en-US" sz="2800" dirty="0">
                <a:latin typeface="TH Sarabun Chula" panose="00000500000000000000" pitchFamily="2" charset="-34"/>
                <a:cs typeface="TH Sarabun Chula" panose="00000500000000000000" pitchFamily="2" charset="-34"/>
              </a:rPr>
              <a:t>=False)</a:t>
            </a:r>
          </a:p>
          <a:p>
            <a:pPr marL="0" indent="0">
              <a:buNone/>
            </a:pPr>
            <a:r>
              <a:rPr lang="en-US" sz="2800" dirty="0" err="1">
                <a:latin typeface="TH Sarabun Chula" panose="00000500000000000000" pitchFamily="2" charset="-34"/>
                <a:cs typeface="TH Sarabun Chula" panose="00000500000000000000" pitchFamily="2" charset="-34"/>
              </a:rPr>
              <a:t>fgbg.apply</a:t>
            </a:r>
            <a:r>
              <a:rPr lang="en-US" sz="2800" dirty="0">
                <a:latin typeface="TH Sarabun Chula" panose="00000500000000000000" pitchFamily="2" charset="-34"/>
                <a:cs typeface="TH Sarabun Chula" panose="00000500000000000000" pitchFamily="2" charset="-34"/>
              </a:rPr>
              <a:t>(</a:t>
            </a:r>
            <a:r>
              <a:rPr lang="en-US" sz="2800" dirty="0" err="1">
                <a:latin typeface="TH Sarabun Chula" panose="00000500000000000000" pitchFamily="2" charset="-34"/>
                <a:cs typeface="TH Sarabun Chula" panose="00000500000000000000" pitchFamily="2" charset="-34"/>
              </a:rPr>
              <a:t>gray_background</a:t>
            </a:r>
            <a:r>
              <a:rPr lang="en-US" sz="2800" dirty="0">
                <a:latin typeface="TH Sarabun Chula" panose="00000500000000000000" pitchFamily="2" charset="-34"/>
                <a:cs typeface="TH Sarabun Chula" panose="00000500000000000000" pitchFamily="2" charset="-34"/>
              </a:rPr>
              <a:t>)  </a:t>
            </a:r>
          </a:p>
          <a:p>
            <a:pPr marL="0" indent="0">
              <a:buNone/>
            </a:pPr>
            <a:r>
              <a:rPr lang="en-US" sz="2800" dirty="0" err="1">
                <a:latin typeface="TH Sarabun Chula" panose="00000500000000000000" pitchFamily="2" charset="-34"/>
                <a:cs typeface="TH Sarabun Chula" panose="00000500000000000000" pitchFamily="2" charset="-34"/>
              </a:rPr>
              <a:t>fgmask</a:t>
            </a:r>
            <a:r>
              <a:rPr lang="en-US" sz="2800" dirty="0">
                <a:latin typeface="TH Sarabun Chula" panose="00000500000000000000" pitchFamily="2" charset="-34"/>
                <a:cs typeface="TH Sarabun Chula" panose="00000500000000000000" pitchFamily="2" charset="-34"/>
              </a:rPr>
              <a:t> = </a:t>
            </a:r>
            <a:r>
              <a:rPr lang="en-US" sz="2800" dirty="0" err="1">
                <a:latin typeface="TH Sarabun Chula" panose="00000500000000000000" pitchFamily="2" charset="-34"/>
                <a:cs typeface="TH Sarabun Chula" panose="00000500000000000000" pitchFamily="2" charset="-34"/>
              </a:rPr>
              <a:t>fgbg.apply</a:t>
            </a:r>
            <a:r>
              <a:rPr lang="en-US" sz="2800" dirty="0">
                <a:latin typeface="TH Sarabun Chula" panose="00000500000000000000" pitchFamily="2" charset="-34"/>
                <a:cs typeface="TH Sarabun Chula" panose="00000500000000000000" pitchFamily="2" charset="-34"/>
              </a:rPr>
              <a:t>(</a:t>
            </a:r>
            <a:r>
              <a:rPr lang="en-US" sz="2800" dirty="0" err="1">
                <a:latin typeface="TH Sarabun Chula" panose="00000500000000000000" pitchFamily="2" charset="-34"/>
                <a:cs typeface="TH Sarabun Chula" panose="00000500000000000000" pitchFamily="2" charset="-34"/>
              </a:rPr>
              <a:t>gray_image</a:t>
            </a:r>
            <a:r>
              <a:rPr lang="en-US" sz="2800" dirty="0">
                <a:latin typeface="TH Sarabun Chula" panose="00000500000000000000" pitchFamily="2" charset="-34"/>
                <a:cs typeface="TH Sarabun Chula" panose="00000500000000000000" pitchFamily="2" charset="-34"/>
              </a:rPr>
              <a:t>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7582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C52BE2-0C74-6710-D492-10DF51C610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8C201-79A2-81D0-68E1-1FA978ADD2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0602"/>
            <a:ext cx="7135402" cy="862834"/>
          </a:xfrm>
        </p:spPr>
        <p:txBody>
          <a:bodyPr>
            <a:noAutofit/>
          </a:bodyPr>
          <a:lstStyle/>
          <a:p>
            <a:r>
              <a:rPr lang="th-TH" sz="3600" b="1" dirty="0">
                <a:latin typeface="TH Sarabun Chula" panose="00000500000000000000" pitchFamily="2" charset="-34"/>
                <a:cs typeface="TH Sarabun Chula" panose="00000500000000000000" pitchFamily="2" charset="-34"/>
              </a:rPr>
              <a:t>3.1.4 ลดสัญญาณรบกวนด้วย </a:t>
            </a:r>
            <a:r>
              <a:rPr lang="en-US" sz="3600" b="1" dirty="0">
                <a:latin typeface="TH Sarabun Chula" panose="00000500000000000000" pitchFamily="2" charset="-34"/>
                <a:cs typeface="TH Sarabun Chula" panose="00000500000000000000" pitchFamily="2" charset="-34"/>
              </a:rPr>
              <a:t>Erosion </a:t>
            </a:r>
            <a:r>
              <a:rPr lang="th-TH" sz="3600" b="1" dirty="0">
                <a:latin typeface="TH Sarabun Chula" panose="00000500000000000000" pitchFamily="2" charset="-34"/>
                <a:cs typeface="TH Sarabun Chula" panose="00000500000000000000" pitchFamily="2" charset="-34"/>
              </a:rPr>
              <a:t>และ </a:t>
            </a:r>
            <a:r>
              <a:rPr lang="en-US" sz="3600" b="1" dirty="0">
                <a:latin typeface="TH Sarabun Chula" panose="00000500000000000000" pitchFamily="2" charset="-34"/>
                <a:cs typeface="TH Sarabun Chula" panose="00000500000000000000" pitchFamily="2" charset="-34"/>
              </a:rPr>
              <a:t>Dilation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7F64161-A4DA-A147-324B-F7E487824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0352D-4569-3E41-9599-1BD1EAE34D42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254A701-0B29-E752-3F7A-5D1DFB74EB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>
                <a:latin typeface="TH Sarabun Chula" panose="00000500000000000000" pitchFamily="2" charset="-34"/>
                <a:cs typeface="TH Sarabun Chula" panose="00000500000000000000" pitchFamily="2" charset="-34"/>
              </a:rPr>
              <a:t>kernel = </a:t>
            </a:r>
            <a:r>
              <a:rPr lang="en-US" sz="2800" dirty="0" err="1">
                <a:latin typeface="TH Sarabun Chula" panose="00000500000000000000" pitchFamily="2" charset="-34"/>
                <a:cs typeface="TH Sarabun Chula" panose="00000500000000000000" pitchFamily="2" charset="-34"/>
              </a:rPr>
              <a:t>np.ones</a:t>
            </a:r>
            <a:r>
              <a:rPr lang="en-US" sz="2800" dirty="0">
                <a:latin typeface="TH Sarabun Chula" panose="00000500000000000000" pitchFamily="2" charset="-34"/>
                <a:cs typeface="TH Sarabun Chula" panose="00000500000000000000" pitchFamily="2" charset="-34"/>
              </a:rPr>
              <a:t>((3, 3), np.uint8)</a:t>
            </a:r>
          </a:p>
          <a:p>
            <a:pPr marL="0" indent="0">
              <a:buNone/>
            </a:pPr>
            <a:r>
              <a:rPr lang="en-US" sz="2800" dirty="0">
                <a:latin typeface="TH Sarabun Chula" panose="00000500000000000000" pitchFamily="2" charset="-34"/>
                <a:cs typeface="TH Sarabun Chula" panose="00000500000000000000" pitchFamily="2" charset="-34"/>
              </a:rPr>
              <a:t>eroded = cv2.erode(</a:t>
            </a:r>
            <a:r>
              <a:rPr lang="en-US" sz="2800" dirty="0" err="1">
                <a:latin typeface="TH Sarabun Chula" panose="00000500000000000000" pitchFamily="2" charset="-34"/>
                <a:cs typeface="TH Sarabun Chula" panose="00000500000000000000" pitchFamily="2" charset="-34"/>
              </a:rPr>
              <a:t>fgmask</a:t>
            </a:r>
            <a:r>
              <a:rPr lang="en-US" sz="2800" dirty="0">
                <a:latin typeface="TH Sarabun Chula" panose="00000500000000000000" pitchFamily="2" charset="-34"/>
                <a:cs typeface="TH Sarabun Chula" panose="00000500000000000000" pitchFamily="2" charset="-34"/>
              </a:rPr>
              <a:t>, kernel, iterations=5)</a:t>
            </a:r>
          </a:p>
          <a:p>
            <a:pPr marL="0" indent="0">
              <a:buNone/>
            </a:pPr>
            <a:r>
              <a:rPr lang="en-US" sz="2800" dirty="0">
                <a:latin typeface="TH Sarabun Chula" panose="00000500000000000000" pitchFamily="2" charset="-34"/>
                <a:cs typeface="TH Sarabun Chula" panose="00000500000000000000" pitchFamily="2" charset="-34"/>
              </a:rPr>
              <a:t>dilated = cv2.dilate(eroded, kernel, iterations=40)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64947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528B29-A5B7-77CE-963A-54D471AB7E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658EF-E6D0-4694-2BD2-AF6250D1EB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0602"/>
            <a:ext cx="7135402" cy="862834"/>
          </a:xfrm>
        </p:spPr>
        <p:txBody>
          <a:bodyPr>
            <a:noAutofit/>
          </a:bodyPr>
          <a:lstStyle/>
          <a:p>
            <a:r>
              <a:rPr lang="th-TH" sz="3600" b="1" dirty="0">
                <a:latin typeface="TH Sarabun Chula" panose="00000500000000000000" pitchFamily="2" charset="-34"/>
                <a:cs typeface="TH Sarabun Chula" panose="00000500000000000000" pitchFamily="2" charset="-34"/>
              </a:rPr>
              <a:t>3.1.5 ใช้เทคนิค </a:t>
            </a:r>
            <a:r>
              <a:rPr lang="en-US" sz="3600" b="1" dirty="0">
                <a:latin typeface="TH Sarabun Chula" panose="00000500000000000000" pitchFamily="2" charset="-34"/>
                <a:cs typeface="TH Sarabun Chula" panose="00000500000000000000" pitchFamily="2" charset="-34"/>
              </a:rPr>
              <a:t>Contour </a:t>
            </a:r>
            <a:r>
              <a:rPr lang="th-TH" sz="3600" b="1" dirty="0">
                <a:latin typeface="TH Sarabun Chula" panose="00000500000000000000" pitchFamily="2" charset="-34"/>
                <a:cs typeface="TH Sarabun Chula" panose="00000500000000000000" pitchFamily="2" charset="-34"/>
              </a:rPr>
              <a:t>เพื่อตรวจจับขอบของวัตถุ</a:t>
            </a:r>
            <a:endParaRPr lang="en-US" sz="3600" b="1" dirty="0">
              <a:latin typeface="TH Sarabun Chula" panose="00000500000000000000" pitchFamily="2" charset="-34"/>
              <a:cs typeface="TH Sarabun Chula" panose="00000500000000000000" pitchFamily="2" charset="-34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708AF01-32DA-D797-B53E-87E1777936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0352D-4569-3E41-9599-1BD1EAE34D42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22B2B25-50B4-C18D-1375-9811902217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FR" sz="2800" dirty="0">
                <a:latin typeface="TH Sarabun Chula" panose="00000500000000000000" pitchFamily="2" charset="-34"/>
                <a:cs typeface="TH Sarabun Chula" panose="00000500000000000000" pitchFamily="2" charset="-34"/>
              </a:rPr>
              <a:t>contours, _ = cv2.findContours(</a:t>
            </a:r>
            <a:r>
              <a:rPr lang="fr-FR" sz="2800" dirty="0" err="1">
                <a:latin typeface="TH Sarabun Chula" panose="00000500000000000000" pitchFamily="2" charset="-34"/>
                <a:cs typeface="TH Sarabun Chula" panose="00000500000000000000" pitchFamily="2" charset="-34"/>
              </a:rPr>
              <a:t>dilated</a:t>
            </a:r>
            <a:r>
              <a:rPr lang="fr-FR" sz="2800" dirty="0">
                <a:latin typeface="TH Sarabun Chula" panose="00000500000000000000" pitchFamily="2" charset="-34"/>
                <a:cs typeface="TH Sarabun Chula" panose="00000500000000000000" pitchFamily="2" charset="-34"/>
              </a:rPr>
              <a:t>, cv2.RETR_EXTERNAL, cv2.CHAIN_APPROX_SIMPLE)</a:t>
            </a:r>
          </a:p>
          <a:p>
            <a:pPr marL="0" indent="0">
              <a:buNone/>
            </a:pPr>
            <a:r>
              <a:rPr lang="fr-FR" sz="2800" dirty="0" err="1">
                <a:latin typeface="TH Sarabun Chula" panose="00000500000000000000" pitchFamily="2" charset="-34"/>
                <a:cs typeface="TH Sarabun Chula" panose="00000500000000000000" pitchFamily="2" charset="-34"/>
              </a:rPr>
              <a:t>contour_image</a:t>
            </a:r>
            <a:r>
              <a:rPr lang="fr-FR" sz="2800" dirty="0">
                <a:latin typeface="TH Sarabun Chula" panose="00000500000000000000" pitchFamily="2" charset="-34"/>
                <a:cs typeface="TH Sarabun Chula" panose="00000500000000000000" pitchFamily="2" charset="-34"/>
              </a:rPr>
              <a:t> = </a:t>
            </a:r>
            <a:r>
              <a:rPr lang="fr-FR" sz="2800" dirty="0" err="1">
                <a:latin typeface="TH Sarabun Chula" panose="00000500000000000000" pitchFamily="2" charset="-34"/>
                <a:cs typeface="TH Sarabun Chula" panose="00000500000000000000" pitchFamily="2" charset="-34"/>
              </a:rPr>
              <a:t>image.copy</a:t>
            </a:r>
            <a:r>
              <a:rPr lang="fr-FR" sz="2800" dirty="0">
                <a:latin typeface="TH Sarabun Chula" panose="00000500000000000000" pitchFamily="2" charset="-34"/>
                <a:cs typeface="TH Sarabun Chula" panose="00000500000000000000" pitchFamily="2" charset="-34"/>
              </a:rPr>
              <a:t>()</a:t>
            </a:r>
          </a:p>
          <a:p>
            <a:pPr marL="0" indent="0">
              <a:buNone/>
            </a:pPr>
            <a:r>
              <a:rPr lang="fr-FR" sz="2800" dirty="0">
                <a:latin typeface="TH Sarabun Chula" panose="00000500000000000000" pitchFamily="2" charset="-34"/>
                <a:cs typeface="TH Sarabun Chula" panose="00000500000000000000" pitchFamily="2" charset="-34"/>
              </a:rPr>
              <a:t>cv2.drawContours(</a:t>
            </a:r>
            <a:r>
              <a:rPr lang="fr-FR" sz="2800" dirty="0" err="1">
                <a:latin typeface="TH Sarabun Chula" panose="00000500000000000000" pitchFamily="2" charset="-34"/>
                <a:cs typeface="TH Sarabun Chula" panose="00000500000000000000" pitchFamily="2" charset="-34"/>
              </a:rPr>
              <a:t>contour_image</a:t>
            </a:r>
            <a:r>
              <a:rPr lang="fr-FR" sz="2800" dirty="0">
                <a:latin typeface="TH Sarabun Chula" panose="00000500000000000000" pitchFamily="2" charset="-34"/>
                <a:cs typeface="TH Sarabun Chula" panose="00000500000000000000" pitchFamily="2" charset="-34"/>
              </a:rPr>
              <a:t>, contours, -1, (0, 255, 0), 2)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81671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79939B-8B35-8EE6-95CD-41110B8FDE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FF5927-8D47-25E9-C1FB-0246889CC6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04456" y="2130249"/>
            <a:ext cx="5453744" cy="733530"/>
          </a:xfrm>
        </p:spPr>
        <p:txBody>
          <a:bodyPr>
            <a:noAutofit/>
          </a:bodyPr>
          <a:lstStyle/>
          <a:p>
            <a:r>
              <a:rPr lang="th-TH" sz="4000" b="1" dirty="0">
                <a:latin typeface="TH Sarabun Chula" panose="00000500000000000000" pitchFamily="2" charset="-34"/>
                <a:cs typeface="TH Sarabun Chula" panose="00000500000000000000" pitchFamily="2" charset="-34"/>
              </a:rPr>
              <a:t>บทที่ 1 บทนำ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E1C793-16A8-F174-90CC-4D00D0EEB8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04457" y="2944167"/>
            <a:ext cx="5453743" cy="2307309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th-TH" b="1" dirty="0">
                <a:effectLst/>
                <a:latin typeface="Calibri" panose="020F0502020204030204" pitchFamily="34" charset="0"/>
                <a:cs typeface="TH Sarabun Chula" panose="00000500000000000000" pitchFamily="2" charset="-34"/>
              </a:rPr>
              <a:t>ที่มาและความสำคัญของโครงงาน</a:t>
            </a:r>
            <a:endParaRPr lang="en-US" b="1" dirty="0">
              <a:latin typeface="TH Sarabun Chula" panose="00000500000000000000" pitchFamily="2" charset="-34"/>
              <a:ea typeface="+mj-ea"/>
              <a:cs typeface="TH Sarabun Chula" panose="00000500000000000000" pitchFamily="2" charset="-34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th-TH" b="1" dirty="0">
                <a:latin typeface="TH Sarabun Chula" panose="00000500000000000000" pitchFamily="2" charset="-34"/>
                <a:ea typeface="+mj-ea"/>
                <a:cs typeface="TH Sarabun Chula" panose="00000500000000000000" pitchFamily="2" charset="-34"/>
              </a:rPr>
              <a:t>วัตถุประสงค์ของโครงงาน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th-TH" b="1" dirty="0">
                <a:latin typeface="TH Sarabun Chula" panose="00000500000000000000" pitchFamily="2" charset="-34"/>
                <a:ea typeface="+mj-ea"/>
                <a:cs typeface="TH Sarabun Chula" panose="00000500000000000000" pitchFamily="2" charset="-34"/>
              </a:rPr>
              <a:t>ขอบเขตของโครงงาน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th-TH" sz="3200" b="1" dirty="0">
                <a:effectLst/>
                <a:latin typeface="Calibri" panose="020F0502020204030204" pitchFamily="34" charset="0"/>
                <a:cs typeface="TH Sarabun Chula" panose="00000500000000000000" pitchFamily="2" charset="-34"/>
              </a:rPr>
              <a:t>ผลลัพธ์ที่คาดหวังจากโครงงาน</a:t>
            </a:r>
            <a:endParaRPr lang="en-US" b="1" dirty="0">
              <a:latin typeface="TH Sarabun Chula" panose="00000500000000000000" pitchFamily="2" charset="-34"/>
              <a:ea typeface="+mj-ea"/>
              <a:cs typeface="TH Sarabun Chula" panose="00000500000000000000" pitchFamily="2" charset="-34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2C0967-51F3-3955-52C7-12869F0CF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0352D-4569-3E41-9599-1BD1EAE34D42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7994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58ADF3-D781-EAA8-40BD-F983F5E2E8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1EFA69-CB07-35C6-1EA9-6A9F5A2A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0602"/>
            <a:ext cx="7135402" cy="862834"/>
          </a:xfrm>
        </p:spPr>
        <p:txBody>
          <a:bodyPr>
            <a:noAutofit/>
          </a:bodyPr>
          <a:lstStyle/>
          <a:p>
            <a:r>
              <a:rPr lang="th-TH" sz="3600" b="1" dirty="0">
                <a:latin typeface="TH Sarabun Chula" panose="00000500000000000000" pitchFamily="2" charset="-34"/>
                <a:cs typeface="TH Sarabun Chula" panose="00000500000000000000" pitchFamily="2" charset="-34"/>
              </a:rPr>
              <a:t>3.1.6 วิเคราะห์ขนาดของยานพาหนะบนท้องถนน</a:t>
            </a:r>
            <a:endParaRPr lang="en-US" sz="3600" b="1" dirty="0">
              <a:latin typeface="TH Sarabun Chula" panose="00000500000000000000" pitchFamily="2" charset="-34"/>
              <a:cs typeface="TH Sarabun Chula" panose="00000500000000000000" pitchFamily="2" charset="-34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FC98B6C-BDF1-AAE6-2A08-5C1F88667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0352D-4569-3E41-9599-1BD1EAE34D42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6A9C4E3-6A5E-BCB5-7CFC-B9A17A62AB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 err="1">
                <a:latin typeface="TH Sarabun Chula" panose="00000500000000000000" pitchFamily="2" charset="-34"/>
                <a:cs typeface="TH Sarabun Chula" panose="00000500000000000000" pitchFamily="2" charset="-34"/>
              </a:rPr>
              <a:t>vehicle_area</a:t>
            </a:r>
            <a:r>
              <a:rPr lang="en-US" sz="2800" dirty="0">
                <a:latin typeface="TH Sarabun Chula" panose="00000500000000000000" pitchFamily="2" charset="-34"/>
                <a:cs typeface="TH Sarabun Chula" panose="00000500000000000000" pitchFamily="2" charset="-34"/>
              </a:rPr>
              <a:t> = 0</a:t>
            </a:r>
          </a:p>
          <a:p>
            <a:pPr marL="0" indent="0">
              <a:buNone/>
            </a:pPr>
            <a:r>
              <a:rPr lang="en-US" sz="2800" dirty="0" err="1">
                <a:latin typeface="TH Sarabun Chula" panose="00000500000000000000" pitchFamily="2" charset="-34"/>
                <a:cs typeface="TH Sarabun Chula" panose="00000500000000000000" pitchFamily="2" charset="-34"/>
              </a:rPr>
              <a:t>vehicle_count</a:t>
            </a:r>
            <a:r>
              <a:rPr lang="en-US" sz="2800" dirty="0">
                <a:latin typeface="TH Sarabun Chula" panose="00000500000000000000" pitchFamily="2" charset="-34"/>
                <a:cs typeface="TH Sarabun Chula" panose="00000500000000000000" pitchFamily="2" charset="-34"/>
              </a:rPr>
              <a:t> = 0</a:t>
            </a:r>
          </a:p>
          <a:p>
            <a:pPr marL="0" indent="0">
              <a:buNone/>
            </a:pPr>
            <a:r>
              <a:rPr lang="en-US" sz="2800" dirty="0">
                <a:latin typeface="TH Sarabun Chula" panose="00000500000000000000" pitchFamily="2" charset="-34"/>
                <a:cs typeface="TH Sarabun Chula" panose="00000500000000000000" pitchFamily="2" charset="-34"/>
              </a:rPr>
              <a:t>for c in contours:</a:t>
            </a:r>
          </a:p>
          <a:p>
            <a:pPr marL="0" indent="0">
              <a:buNone/>
            </a:pPr>
            <a:r>
              <a:rPr lang="en-US" sz="2800" dirty="0">
                <a:latin typeface="TH Sarabun Chula" panose="00000500000000000000" pitchFamily="2" charset="-34"/>
                <a:cs typeface="TH Sarabun Chula" panose="00000500000000000000" pitchFamily="2" charset="-34"/>
              </a:rPr>
              <a:t>    area = cv2.contourArea(c)</a:t>
            </a:r>
          </a:p>
          <a:p>
            <a:pPr marL="0" indent="0">
              <a:buNone/>
            </a:pPr>
            <a:r>
              <a:rPr lang="en-US" sz="2800" dirty="0">
                <a:latin typeface="TH Sarabun Chula" panose="00000500000000000000" pitchFamily="2" charset="-34"/>
                <a:cs typeface="TH Sarabun Chula" panose="00000500000000000000" pitchFamily="2" charset="-34"/>
              </a:rPr>
              <a:t>    x, y, w, h = cv2.boundingRect(c)</a:t>
            </a:r>
          </a:p>
          <a:p>
            <a:pPr marL="0" indent="0">
              <a:buNone/>
            </a:pPr>
            <a:r>
              <a:rPr lang="en-US" sz="2800" dirty="0">
                <a:latin typeface="TH Sarabun Chula" panose="00000500000000000000" pitchFamily="2" charset="-34"/>
                <a:cs typeface="TH Sarabun Chula" panose="00000500000000000000" pitchFamily="2" charset="-34"/>
              </a:rPr>
              <a:t>    </a:t>
            </a:r>
            <a:r>
              <a:rPr lang="en-US" sz="2800" dirty="0" err="1">
                <a:latin typeface="TH Sarabun Chula" panose="00000500000000000000" pitchFamily="2" charset="-34"/>
                <a:cs typeface="TH Sarabun Chula" panose="00000500000000000000" pitchFamily="2" charset="-34"/>
              </a:rPr>
              <a:t>aspect_ratio</a:t>
            </a:r>
            <a:r>
              <a:rPr lang="en-US" sz="2800" dirty="0">
                <a:latin typeface="TH Sarabun Chula" panose="00000500000000000000" pitchFamily="2" charset="-34"/>
                <a:cs typeface="TH Sarabun Chula" panose="00000500000000000000" pitchFamily="2" charset="-34"/>
              </a:rPr>
              <a:t> = w / h if h != 0 else 0</a:t>
            </a:r>
          </a:p>
          <a:p>
            <a:pPr marL="0" indent="0">
              <a:buNone/>
            </a:pPr>
            <a:r>
              <a:rPr lang="en-US" sz="2800" dirty="0">
                <a:latin typeface="TH Sarabun Chula" panose="00000500000000000000" pitchFamily="2" charset="-34"/>
                <a:cs typeface="TH Sarabun Chula" panose="00000500000000000000" pitchFamily="2" charset="-34"/>
              </a:rPr>
              <a:t>    </a:t>
            </a:r>
            <a:r>
              <a:rPr lang="en-US" sz="2800" dirty="0" err="1">
                <a:latin typeface="TH Sarabun Chula" panose="00000500000000000000" pitchFamily="2" charset="-34"/>
                <a:cs typeface="TH Sarabun Chula" panose="00000500000000000000" pitchFamily="2" charset="-34"/>
              </a:rPr>
              <a:t>vehicle_area</a:t>
            </a:r>
            <a:r>
              <a:rPr lang="en-US" sz="2800" dirty="0">
                <a:latin typeface="TH Sarabun Chula" panose="00000500000000000000" pitchFamily="2" charset="-34"/>
                <a:cs typeface="TH Sarabun Chula" panose="00000500000000000000" pitchFamily="2" charset="-34"/>
              </a:rPr>
              <a:t> += area</a:t>
            </a:r>
          </a:p>
          <a:p>
            <a:pPr marL="0" indent="0">
              <a:buNone/>
            </a:pPr>
            <a:r>
              <a:rPr lang="en-US" sz="2800" dirty="0">
                <a:latin typeface="TH Sarabun Chula" panose="00000500000000000000" pitchFamily="2" charset="-34"/>
                <a:cs typeface="TH Sarabun Chula" panose="00000500000000000000" pitchFamily="2" charset="-34"/>
              </a:rPr>
              <a:t>    </a:t>
            </a:r>
            <a:r>
              <a:rPr lang="en-US" sz="2800" dirty="0" err="1">
                <a:latin typeface="TH Sarabun Chula" panose="00000500000000000000" pitchFamily="2" charset="-34"/>
                <a:cs typeface="TH Sarabun Chula" panose="00000500000000000000" pitchFamily="2" charset="-34"/>
              </a:rPr>
              <a:t>vehicle_count</a:t>
            </a:r>
            <a:r>
              <a:rPr lang="en-US" sz="2800" dirty="0">
                <a:latin typeface="TH Sarabun Chula" panose="00000500000000000000" pitchFamily="2" charset="-34"/>
                <a:cs typeface="TH Sarabun Chula" panose="00000500000000000000" pitchFamily="2" charset="-34"/>
              </a:rPr>
              <a:t> += 1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02224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9E585C-F2F6-28DF-1CFB-39095285AD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EB1D35-9C27-6BDA-1EF3-46813B416F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0602"/>
            <a:ext cx="7135402" cy="862834"/>
          </a:xfrm>
        </p:spPr>
        <p:txBody>
          <a:bodyPr>
            <a:noAutofit/>
          </a:bodyPr>
          <a:lstStyle/>
          <a:p>
            <a:r>
              <a:rPr lang="th-TH" sz="3600" b="1" dirty="0">
                <a:latin typeface="TH Sarabun Chula" panose="00000500000000000000" pitchFamily="2" charset="-34"/>
                <a:cs typeface="TH Sarabun Chula" panose="00000500000000000000" pitchFamily="2" charset="-34"/>
              </a:rPr>
              <a:t>3.1.7 ประเมินระดับความหนาแน่นของจราจร</a:t>
            </a:r>
            <a:br>
              <a:rPr lang="th-TH" sz="3600" b="1" dirty="0">
                <a:latin typeface="TH Sarabun Chula" panose="00000500000000000000" pitchFamily="2" charset="-34"/>
                <a:cs typeface="TH Sarabun Chula" panose="00000500000000000000" pitchFamily="2" charset="-34"/>
              </a:rPr>
            </a:br>
            <a:r>
              <a:rPr lang="th-TH" sz="3600" b="1" dirty="0">
                <a:latin typeface="TH Sarabun Chula" panose="00000500000000000000" pitchFamily="2" charset="-34"/>
                <a:cs typeface="TH Sarabun Chula" panose="00000500000000000000" pitchFamily="2" charset="-34"/>
              </a:rPr>
              <a:t>บนท้องถนน</a:t>
            </a:r>
            <a:endParaRPr lang="en-US" sz="3600" b="1" dirty="0">
              <a:latin typeface="TH Sarabun Chula" panose="00000500000000000000" pitchFamily="2" charset="-34"/>
              <a:cs typeface="TH Sarabun Chula" panose="00000500000000000000" pitchFamily="2" charset="-34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D01D848-5E44-9CDD-A0C4-FB72520D2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0352D-4569-3E41-9599-1BD1EAE34D42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4912BDF-78A6-A861-8285-7D8ABB9F7A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68993"/>
            <a:ext cx="8229600" cy="425717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 err="1">
                <a:latin typeface="TH Sarabun Chula" panose="00000500000000000000" pitchFamily="2" charset="-34"/>
                <a:cs typeface="TH Sarabun Chula" panose="00000500000000000000" pitchFamily="2" charset="-34"/>
              </a:rPr>
              <a:t>total_area</a:t>
            </a:r>
            <a:r>
              <a:rPr lang="en-US" sz="2800" dirty="0">
                <a:latin typeface="TH Sarabun Chula" panose="00000500000000000000" pitchFamily="2" charset="-34"/>
                <a:cs typeface="TH Sarabun Chula" panose="00000500000000000000" pitchFamily="2" charset="-34"/>
              </a:rPr>
              <a:t> = </a:t>
            </a:r>
            <a:r>
              <a:rPr lang="en-US" sz="2800" dirty="0" err="1">
                <a:latin typeface="TH Sarabun Chula" panose="00000500000000000000" pitchFamily="2" charset="-34"/>
                <a:cs typeface="TH Sarabun Chula" panose="00000500000000000000" pitchFamily="2" charset="-34"/>
              </a:rPr>
              <a:t>np.count_nonzero</a:t>
            </a:r>
            <a:r>
              <a:rPr lang="en-US" sz="2800" dirty="0">
                <a:latin typeface="TH Sarabun Chula" panose="00000500000000000000" pitchFamily="2" charset="-34"/>
                <a:cs typeface="TH Sarabun Chula" panose="00000500000000000000" pitchFamily="2" charset="-34"/>
              </a:rPr>
              <a:t>(mask)</a:t>
            </a:r>
          </a:p>
          <a:p>
            <a:pPr marL="0" indent="0">
              <a:buNone/>
            </a:pPr>
            <a:r>
              <a:rPr lang="en-US" sz="2800" dirty="0" err="1">
                <a:latin typeface="TH Sarabun Chula" panose="00000500000000000000" pitchFamily="2" charset="-34"/>
                <a:cs typeface="TH Sarabun Chula" panose="00000500000000000000" pitchFamily="2" charset="-34"/>
              </a:rPr>
              <a:t>congestion_ratio</a:t>
            </a:r>
            <a:r>
              <a:rPr lang="en-US" sz="2800" dirty="0">
                <a:latin typeface="TH Sarabun Chula" panose="00000500000000000000" pitchFamily="2" charset="-34"/>
                <a:cs typeface="TH Sarabun Chula" panose="00000500000000000000" pitchFamily="2" charset="-34"/>
              </a:rPr>
              <a:t> = </a:t>
            </a:r>
            <a:r>
              <a:rPr lang="en-US" sz="2800" dirty="0" err="1">
                <a:latin typeface="TH Sarabun Chula" panose="00000500000000000000" pitchFamily="2" charset="-34"/>
                <a:cs typeface="TH Sarabun Chula" panose="00000500000000000000" pitchFamily="2" charset="-34"/>
              </a:rPr>
              <a:t>vehicle_area</a:t>
            </a:r>
            <a:r>
              <a:rPr lang="en-US" sz="2800" dirty="0">
                <a:latin typeface="TH Sarabun Chula" panose="00000500000000000000" pitchFamily="2" charset="-34"/>
                <a:cs typeface="TH Sarabun Chula" panose="00000500000000000000" pitchFamily="2" charset="-34"/>
              </a:rPr>
              <a:t> / </a:t>
            </a:r>
            <a:r>
              <a:rPr lang="en-US" sz="2800" dirty="0" err="1">
                <a:latin typeface="TH Sarabun Chula" panose="00000500000000000000" pitchFamily="2" charset="-34"/>
                <a:cs typeface="TH Sarabun Chula" panose="00000500000000000000" pitchFamily="2" charset="-34"/>
              </a:rPr>
              <a:t>total_area</a:t>
            </a:r>
            <a:endParaRPr lang="en-US" sz="2800" dirty="0">
              <a:latin typeface="TH Sarabun Chula" panose="00000500000000000000" pitchFamily="2" charset="-34"/>
              <a:cs typeface="TH Sarabun Chula" panose="00000500000000000000" pitchFamily="2" charset="-34"/>
            </a:endParaRPr>
          </a:p>
          <a:p>
            <a:pPr marL="0" indent="0">
              <a:buNone/>
            </a:pPr>
            <a:r>
              <a:rPr lang="en-US" sz="2800" dirty="0">
                <a:latin typeface="TH Sarabun Chula" panose="00000500000000000000" pitchFamily="2" charset="-34"/>
                <a:cs typeface="TH Sarabun Chula" panose="00000500000000000000" pitchFamily="2" charset="-34"/>
              </a:rPr>
              <a:t>if </a:t>
            </a:r>
            <a:r>
              <a:rPr lang="en-US" sz="2800" dirty="0" err="1">
                <a:latin typeface="TH Sarabun Chula" panose="00000500000000000000" pitchFamily="2" charset="-34"/>
                <a:cs typeface="TH Sarabun Chula" panose="00000500000000000000" pitchFamily="2" charset="-34"/>
              </a:rPr>
              <a:t>congestion_ratio</a:t>
            </a:r>
            <a:r>
              <a:rPr lang="en-US" sz="2800" dirty="0">
                <a:latin typeface="TH Sarabun Chula" panose="00000500000000000000" pitchFamily="2" charset="-34"/>
                <a:cs typeface="TH Sarabun Chula" panose="00000500000000000000" pitchFamily="2" charset="-34"/>
              </a:rPr>
              <a:t> &gt; 0.7:</a:t>
            </a:r>
          </a:p>
          <a:p>
            <a:pPr marL="0" indent="0">
              <a:buNone/>
            </a:pPr>
            <a:r>
              <a:rPr lang="en-US" sz="2800" dirty="0">
                <a:latin typeface="TH Sarabun Chula" panose="00000500000000000000" pitchFamily="2" charset="-34"/>
                <a:cs typeface="TH Sarabun Chula" panose="00000500000000000000" pitchFamily="2" charset="-34"/>
              </a:rPr>
              <a:t>    status = "Jammed"</a:t>
            </a:r>
          </a:p>
          <a:p>
            <a:pPr marL="0" indent="0">
              <a:buNone/>
            </a:pPr>
            <a:r>
              <a:rPr lang="en-US" sz="2800" dirty="0" err="1">
                <a:latin typeface="TH Sarabun Chula" panose="00000500000000000000" pitchFamily="2" charset="-34"/>
                <a:cs typeface="TH Sarabun Chula" panose="00000500000000000000" pitchFamily="2" charset="-34"/>
              </a:rPr>
              <a:t>elif</a:t>
            </a:r>
            <a:r>
              <a:rPr lang="en-US" sz="2800" dirty="0">
                <a:latin typeface="TH Sarabun Chula" panose="00000500000000000000" pitchFamily="2" charset="-34"/>
                <a:cs typeface="TH Sarabun Chula" panose="00000500000000000000" pitchFamily="2" charset="-34"/>
              </a:rPr>
              <a:t> </a:t>
            </a:r>
            <a:r>
              <a:rPr lang="en-US" sz="2800" dirty="0" err="1">
                <a:latin typeface="TH Sarabun Chula" panose="00000500000000000000" pitchFamily="2" charset="-34"/>
                <a:cs typeface="TH Sarabun Chula" panose="00000500000000000000" pitchFamily="2" charset="-34"/>
              </a:rPr>
              <a:t>congestion_ratio</a:t>
            </a:r>
            <a:r>
              <a:rPr lang="en-US" sz="2800" dirty="0">
                <a:latin typeface="TH Sarabun Chula" panose="00000500000000000000" pitchFamily="2" charset="-34"/>
                <a:cs typeface="TH Sarabun Chula" panose="00000500000000000000" pitchFamily="2" charset="-34"/>
              </a:rPr>
              <a:t> &gt;= 0.4:</a:t>
            </a:r>
          </a:p>
          <a:p>
            <a:pPr marL="0" indent="0">
              <a:buNone/>
            </a:pPr>
            <a:r>
              <a:rPr lang="en-US" sz="2800" dirty="0">
                <a:latin typeface="TH Sarabun Chula" panose="00000500000000000000" pitchFamily="2" charset="-34"/>
                <a:cs typeface="TH Sarabun Chula" panose="00000500000000000000" pitchFamily="2" charset="-34"/>
              </a:rPr>
              <a:t>    status = "Heavy"</a:t>
            </a:r>
          </a:p>
          <a:p>
            <a:pPr marL="0" indent="0">
              <a:buNone/>
            </a:pPr>
            <a:r>
              <a:rPr lang="en-US" sz="2800" dirty="0">
                <a:latin typeface="TH Sarabun Chula" panose="00000500000000000000" pitchFamily="2" charset="-34"/>
                <a:cs typeface="TH Sarabun Chula" panose="00000500000000000000" pitchFamily="2" charset="-34"/>
              </a:rPr>
              <a:t>else:</a:t>
            </a:r>
          </a:p>
          <a:p>
            <a:pPr marL="0" indent="0">
              <a:buNone/>
            </a:pPr>
            <a:r>
              <a:rPr lang="en-US" sz="2800" dirty="0">
                <a:latin typeface="TH Sarabun Chula" panose="00000500000000000000" pitchFamily="2" charset="-34"/>
                <a:cs typeface="TH Sarabun Chula" panose="00000500000000000000" pitchFamily="2" charset="-34"/>
              </a:rPr>
              <a:t>    status = "Flow"</a:t>
            </a:r>
          </a:p>
          <a:p>
            <a:pPr marL="0" indent="0">
              <a:buNone/>
            </a:pPr>
            <a:endParaRPr lang="en-US" sz="2800" dirty="0">
              <a:latin typeface="TH Sarabun Chula" panose="00000500000000000000" pitchFamily="2" charset="-34"/>
              <a:cs typeface="TH Sarabun Chula" panose="00000500000000000000" pitchFamily="2" charset="-34"/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19646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D98932-C536-9C3B-5AD2-EDFFF118EC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h-TH" sz="3600" b="1" dirty="0">
                <a:latin typeface="TH Sarabun Chula" panose="00000500000000000000" pitchFamily="2" charset="-34"/>
                <a:cs typeface="TH Sarabun Chula" panose="00000500000000000000" pitchFamily="2" charset="-34"/>
              </a:rPr>
              <a:t>3.1.8 ส่งออกข้อมูลการจราจร</a:t>
            </a:r>
            <a:endParaRPr lang="en-US" sz="3600" b="1" dirty="0">
              <a:latin typeface="TH Sarabun Chula" panose="00000500000000000000" pitchFamily="2" charset="-34"/>
              <a:cs typeface="TH Sarabun Chula" panose="00000500000000000000" pitchFamily="2" charset="-3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9C17D0-1C70-65D1-467B-691019AA19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th-TH" dirty="0">
                <a:latin typeface="TH Sarabun Chula" panose="00000500000000000000" pitchFamily="2" charset="-34"/>
                <a:cs typeface="TH Sarabun Chula" panose="00000500000000000000" pitchFamily="2" charset="-34"/>
              </a:rPr>
              <a:t>ส่งออกข้อมูลการจราจรเป็นภาพที่มีขอบเขตของรถโดยใช้เทคนิค </a:t>
            </a:r>
            <a:r>
              <a:rPr lang="en-US" dirty="0">
                <a:latin typeface="TH Sarabun Chula" panose="00000500000000000000" pitchFamily="2" charset="-34"/>
                <a:cs typeface="TH Sarabun Chula" panose="00000500000000000000" pitchFamily="2" charset="-34"/>
              </a:rPr>
              <a:t>Contour </a:t>
            </a:r>
            <a:r>
              <a:rPr lang="th-TH" dirty="0">
                <a:latin typeface="TH Sarabun Chula" panose="00000500000000000000" pitchFamily="2" charset="-34"/>
                <a:cs typeface="TH Sarabun Chula" panose="00000500000000000000" pitchFamily="2" charset="-34"/>
              </a:rPr>
              <a:t>และมีการระบุ (</a:t>
            </a:r>
            <a:r>
              <a:rPr lang="en-US" dirty="0">
                <a:latin typeface="TH Sarabun Chula" panose="00000500000000000000" pitchFamily="2" charset="-34"/>
                <a:cs typeface="TH Sarabun Chula" panose="00000500000000000000" pitchFamily="2" charset="-34"/>
              </a:rPr>
              <a:t>Label) </a:t>
            </a:r>
            <a:r>
              <a:rPr lang="th-TH" dirty="0">
                <a:latin typeface="TH Sarabun Chula" panose="00000500000000000000" pitchFamily="2" charset="-34"/>
                <a:cs typeface="TH Sarabun Chula" panose="00000500000000000000" pitchFamily="2" charset="-34"/>
              </a:rPr>
              <a:t>ค่าความหนาแน่นของการจราจรลงไปในภาพส่งออก (</a:t>
            </a:r>
            <a:r>
              <a:rPr lang="en-US" dirty="0">
                <a:latin typeface="TH Sarabun Chula" panose="00000500000000000000" pitchFamily="2" charset="-34"/>
                <a:cs typeface="TH Sarabun Chula" panose="00000500000000000000" pitchFamily="2" charset="-34"/>
              </a:rPr>
              <a:t>Output Image)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9209DB-BCDB-91B2-DA86-910B25AF37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0352D-4569-3E41-9599-1BD1EAE34D42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335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CB8329-76C8-D7AC-114A-965492925C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EBE32D-CEF0-E9AD-E0B7-ECB4A441C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h-TH" sz="3600" b="1" dirty="0">
                <a:latin typeface="TH Sarabun Chula" panose="00000500000000000000" pitchFamily="2" charset="-34"/>
                <a:cs typeface="TH Sarabun Chula" panose="00000500000000000000" pitchFamily="2" charset="-34"/>
              </a:rPr>
              <a:t>3.2 การตรวจสอบสภาพการจราจรโดยใช้ภาพจราจรจำนวนหลายภาพ (</a:t>
            </a:r>
            <a:r>
              <a:rPr lang="en-US" sz="3600" b="1" dirty="0">
                <a:latin typeface="TH Sarabun Chula" panose="00000500000000000000" pitchFamily="2" charset="-34"/>
                <a:cs typeface="TH Sarabun Chula" panose="00000500000000000000" pitchFamily="2" charset="-34"/>
              </a:rPr>
              <a:t>Multiple Images)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57550A-D04F-9EDC-C386-292E43C292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th-TH" dirty="0">
                <a:latin typeface="TH Sarabun Chula" panose="00000500000000000000" pitchFamily="2" charset="-34"/>
                <a:cs typeface="TH Sarabun Chula" panose="00000500000000000000" pitchFamily="2" charset="-34"/>
              </a:rPr>
              <a:t>เป็นการประยุกต์การดำเนินงาน โดยใช้โปรแกรมการตรวจสอบสภาพการจราจรโดยใช้ภาพจราจร (</a:t>
            </a:r>
            <a:r>
              <a:rPr lang="en-US" dirty="0">
                <a:latin typeface="TH Sarabun Chula" panose="00000500000000000000" pitchFamily="2" charset="-34"/>
                <a:cs typeface="TH Sarabun Chula" panose="00000500000000000000" pitchFamily="2" charset="-34"/>
              </a:rPr>
              <a:t>Image) </a:t>
            </a:r>
            <a:r>
              <a:rPr lang="th-TH" dirty="0">
                <a:latin typeface="TH Sarabun Chula" panose="00000500000000000000" pitchFamily="2" charset="-34"/>
                <a:cs typeface="TH Sarabun Chula" panose="00000500000000000000" pitchFamily="2" charset="-34"/>
              </a:rPr>
              <a:t>จำนวน 1 ภาพ ตั้งแต่กระบวนการที่ 3.1.1 จนถึง 3.1.8 มาแก้ไขโปรแกรมเพื่อให้สามารถรับภาพการจราจร (</a:t>
            </a:r>
            <a:r>
              <a:rPr lang="en-US" dirty="0">
                <a:latin typeface="TH Sarabun Chula" panose="00000500000000000000" pitchFamily="2" charset="-34"/>
                <a:cs typeface="TH Sarabun Chula" panose="00000500000000000000" pitchFamily="2" charset="-34"/>
              </a:rPr>
              <a:t>Image) </a:t>
            </a:r>
            <a:r>
              <a:rPr lang="th-TH" dirty="0">
                <a:latin typeface="TH Sarabun Chula" panose="00000500000000000000" pitchFamily="2" charset="-34"/>
                <a:cs typeface="TH Sarabun Chula" panose="00000500000000000000" pitchFamily="2" charset="-34"/>
              </a:rPr>
              <a:t>จำนวนหลายภาพได้</a:t>
            </a:r>
            <a:endParaRPr lang="en-US" dirty="0">
              <a:latin typeface="TH Sarabun Chula" panose="00000500000000000000" pitchFamily="2" charset="-34"/>
              <a:cs typeface="TH Sarabun Chula" panose="00000500000000000000" pitchFamily="2" charset="-34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E76852-F6CE-AC7A-5889-15AE0FC47E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0352D-4569-3E41-9599-1BD1EAE34D42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8255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CDC388-3FD3-3261-CA6C-7981ECE9C1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5070C3-CC91-B5DE-7A40-7EF9C71EAA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19045" y="1752225"/>
            <a:ext cx="5576836" cy="733530"/>
          </a:xfrm>
        </p:spPr>
        <p:txBody>
          <a:bodyPr>
            <a:noAutofit/>
          </a:bodyPr>
          <a:lstStyle/>
          <a:p>
            <a:r>
              <a:rPr lang="th-TH" sz="4000" b="1" dirty="0">
                <a:latin typeface="TH Sarabun Chula" panose="00000500000000000000" pitchFamily="2" charset="-34"/>
                <a:cs typeface="TH Sarabun Chula" panose="00000500000000000000" pitchFamily="2" charset="-34"/>
              </a:rPr>
              <a:t>บทที่ </a:t>
            </a:r>
            <a:r>
              <a:rPr lang="en-US" sz="4000" b="1" dirty="0">
                <a:latin typeface="TH Sarabun Chula" panose="00000500000000000000" pitchFamily="2" charset="-34"/>
                <a:cs typeface="TH Sarabun Chula" panose="00000500000000000000" pitchFamily="2" charset="-34"/>
              </a:rPr>
              <a:t>4</a:t>
            </a:r>
            <a:r>
              <a:rPr lang="th-TH" sz="4000" b="1" dirty="0">
                <a:latin typeface="TH Sarabun Chula" panose="00000500000000000000" pitchFamily="2" charset="-34"/>
                <a:cs typeface="TH Sarabun Chula" panose="00000500000000000000" pitchFamily="2" charset="-34"/>
              </a:rPr>
              <a:t> </a:t>
            </a:r>
            <a:br>
              <a:rPr lang="en-US" sz="4000" b="1" dirty="0">
                <a:latin typeface="TH Sarabun Chula" panose="00000500000000000000" pitchFamily="2" charset="-34"/>
                <a:cs typeface="TH Sarabun Chula" panose="00000500000000000000" pitchFamily="2" charset="-34"/>
              </a:rPr>
            </a:br>
            <a:r>
              <a:rPr lang="th-TH" sz="4000" b="1" dirty="0">
                <a:latin typeface="TH Sarabun Chula" panose="00000500000000000000" pitchFamily="2" charset="-34"/>
                <a:cs typeface="TH Sarabun Chula" panose="00000500000000000000" pitchFamily="2" charset="-34"/>
              </a:rPr>
              <a:t>ผลลัพธ์จากการดำเนินการเบื้องต้น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10E6C5-DF0C-1979-1587-690D29B3EC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19045" y="2873828"/>
            <a:ext cx="5747657" cy="2598712"/>
          </a:xfrm>
        </p:spPr>
        <p:txBody>
          <a:bodyPr>
            <a:norm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th-TH" sz="3200" b="1" dirty="0">
                <a:latin typeface="TH Sarabun Chula" panose="00000500000000000000" pitchFamily="2" charset="-34"/>
                <a:cs typeface="TH Sarabun Chula" panose="00000500000000000000" pitchFamily="2" charset="-34"/>
              </a:rPr>
              <a:t>การตรวจสอบสภาพการจราจรโดยใช้ภาพจราจรจำนวน 1 ภาพ (</a:t>
            </a:r>
            <a:r>
              <a:rPr lang="en-US" sz="3200" b="1" dirty="0">
                <a:latin typeface="TH Sarabun Chula" panose="00000500000000000000" pitchFamily="2" charset="-34"/>
                <a:cs typeface="TH Sarabun Chula" panose="00000500000000000000" pitchFamily="2" charset="-34"/>
              </a:rPr>
              <a:t>Single Image)</a:t>
            </a:r>
            <a:endParaRPr lang="th-TH" sz="3200" b="1" dirty="0">
              <a:latin typeface="TH Sarabun Chula" panose="00000500000000000000" pitchFamily="2" charset="-34"/>
              <a:cs typeface="TH Sarabun Chula" panose="00000500000000000000" pitchFamily="2" charset="-34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th-TH" sz="3200" b="1" dirty="0">
                <a:latin typeface="TH Sarabun Chula" panose="00000500000000000000" pitchFamily="2" charset="-34"/>
                <a:cs typeface="TH Sarabun Chula" panose="00000500000000000000" pitchFamily="2" charset="-34"/>
              </a:rPr>
              <a:t>การตรวจสอบสภาพการจราจรโดยใช้ภาพจราจรจำนวนหลายภาพ (</a:t>
            </a:r>
            <a:r>
              <a:rPr lang="en-US" sz="3200" b="1" dirty="0">
                <a:latin typeface="TH Sarabun Chula" panose="00000500000000000000" pitchFamily="2" charset="-34"/>
                <a:cs typeface="TH Sarabun Chula" panose="00000500000000000000" pitchFamily="2" charset="-34"/>
              </a:rPr>
              <a:t>Multiple Images)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1F886A-0BBE-81B6-E41F-660197A7B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0352D-4569-3E41-9599-1BD1EAE34D42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5618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18112-DDDC-B24D-E73D-6B7E64FA4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55288"/>
            <a:ext cx="7135402" cy="862834"/>
          </a:xfrm>
        </p:spPr>
        <p:txBody>
          <a:bodyPr>
            <a:noAutofit/>
          </a:bodyPr>
          <a:lstStyle/>
          <a:p>
            <a:r>
              <a:rPr lang="th-TH" sz="3600" b="1" dirty="0">
                <a:effectLst/>
                <a:latin typeface="TH Sarabun Chula" panose="00000500000000000000" pitchFamily="2" charset="-34"/>
                <a:ea typeface="Angsana New" panose="02020603050405020304" pitchFamily="18" charset="-34"/>
                <a:cs typeface="TH Sarabun Chula" panose="00000500000000000000" pitchFamily="2" charset="-34"/>
              </a:rPr>
              <a:t>4</a:t>
            </a:r>
            <a:r>
              <a:rPr lang="en-US" sz="3600" b="1" dirty="0">
                <a:effectLst/>
                <a:latin typeface="TH Sarabun Chula" panose="00000500000000000000" pitchFamily="2" charset="-34"/>
                <a:ea typeface="Angsana New" panose="02020603050405020304" pitchFamily="18" charset="-34"/>
                <a:cs typeface="TH Sarabun Chula" panose="00000500000000000000" pitchFamily="2" charset="-34"/>
              </a:rPr>
              <a:t>.1 </a:t>
            </a:r>
            <a:r>
              <a:rPr lang="th-TH" sz="3600" b="1" dirty="0">
                <a:effectLst/>
                <a:latin typeface="TH Sarabun Chula" panose="00000500000000000000" pitchFamily="2" charset="-34"/>
                <a:ea typeface="Angsana New" panose="02020603050405020304" pitchFamily="18" charset="-34"/>
                <a:cs typeface="TH Sarabun Chula" panose="00000500000000000000" pitchFamily="2" charset="-34"/>
              </a:rPr>
              <a:t>การตรวจสอบสภาพการจราจรโดยใช้ภาพจราจรจำนวน 1 ภาพ (</a:t>
            </a:r>
            <a:r>
              <a:rPr lang="en-US" sz="3600" b="1" dirty="0">
                <a:effectLst/>
                <a:latin typeface="TH Sarabun Chula" panose="00000500000000000000" pitchFamily="2" charset="-34"/>
                <a:ea typeface="Angsana New" panose="02020603050405020304" pitchFamily="18" charset="-34"/>
                <a:cs typeface="TH Sarabun Chula" panose="00000500000000000000" pitchFamily="2" charset="-34"/>
              </a:rPr>
              <a:t>Single Image)</a:t>
            </a:r>
            <a:endParaRPr lang="en-US" sz="3600" dirty="0">
              <a:latin typeface="TH Sarabun Chula" panose="00000500000000000000" pitchFamily="2" charset="-34"/>
              <a:cs typeface="TH Sarabun Chula" panose="00000500000000000000" pitchFamily="2" charset="-34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A16D67-EABE-92BC-3553-2EDC01882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0352D-4569-3E41-9599-1BD1EAE34D42}" type="slidenum">
              <a:rPr lang="en-US" smtClean="0"/>
              <a:pPr/>
              <a:t>25</a:t>
            </a:fld>
            <a:endParaRPr lang="en-US"/>
          </a:p>
        </p:txBody>
      </p:sp>
      <p:pic>
        <p:nvPicPr>
          <p:cNvPr id="5" name="Content Placeholder 3" descr="A road with cars parked in the background&#10;&#10;AI-generated content may be incorrect.">
            <a:extLst>
              <a:ext uri="{FF2B5EF4-FFF2-40B4-BE49-F238E27FC236}">
                <a16:creationId xmlns:a16="http://schemas.microsoft.com/office/drawing/2014/main" id="{4F239472-1778-1FCA-AF5F-B7A483B21B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287895"/>
            <a:ext cx="3790949" cy="228220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A black van on a street&#10;&#10;AI-generated content may be incorrect.">
            <a:extLst>
              <a:ext uri="{FF2B5EF4-FFF2-40B4-BE49-F238E27FC236}">
                <a16:creationId xmlns:a16="http://schemas.microsoft.com/office/drawing/2014/main" id="{7EA0C209-5E4C-C7AA-A9D5-4203C0AB8E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6269" y="2287895"/>
            <a:ext cx="3790949" cy="228225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242704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7E6D7B-E6CE-BD3F-C1D9-2F09EA903C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B6E10-04FE-D819-6905-75B35038C3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0602"/>
            <a:ext cx="7135402" cy="862834"/>
          </a:xfrm>
        </p:spPr>
        <p:txBody>
          <a:bodyPr>
            <a:noAutofit/>
          </a:bodyPr>
          <a:lstStyle/>
          <a:p>
            <a:r>
              <a:rPr lang="th-TH" sz="3600" b="1" dirty="0">
                <a:latin typeface="TH Sarabun Chula" panose="00000500000000000000" pitchFamily="2" charset="-34"/>
                <a:cs typeface="TH Sarabun Chula" panose="00000500000000000000" pitchFamily="2" charset="-34"/>
              </a:rPr>
              <a:t>4.1.1 ใช้เทคนิค </a:t>
            </a:r>
            <a:r>
              <a:rPr lang="en-US" sz="3600" b="1" dirty="0">
                <a:latin typeface="TH Sarabun Chula" panose="00000500000000000000" pitchFamily="2" charset="-34"/>
                <a:cs typeface="TH Sarabun Chula" panose="00000500000000000000" pitchFamily="2" charset="-34"/>
              </a:rPr>
              <a:t>Masking </a:t>
            </a:r>
            <a:r>
              <a:rPr lang="th-TH" sz="3600" b="1" dirty="0">
                <a:latin typeface="TH Sarabun Chula" panose="00000500000000000000" pitchFamily="2" charset="-34"/>
                <a:cs typeface="TH Sarabun Chula" panose="00000500000000000000" pitchFamily="2" charset="-34"/>
              </a:rPr>
              <a:t>เพื่อลบส่วนที่ไม่จำเป็น</a:t>
            </a:r>
            <a:endParaRPr lang="en-US" sz="3600" b="1" dirty="0">
              <a:latin typeface="TH Sarabun Chula" panose="00000500000000000000" pitchFamily="2" charset="-34"/>
              <a:cs typeface="TH Sarabun Chula" panose="00000500000000000000" pitchFamily="2" charset="-34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FC88148-1C04-66B2-AC64-B9DD52EDDA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0352D-4569-3E41-9599-1BD1EAE34D42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C456EA7-928A-8E91-70F9-8CF0365691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1" y="2503808"/>
            <a:ext cx="3773156" cy="2269442"/>
          </a:xfrm>
          <a:prstGeom prst="rect">
            <a:avLst/>
          </a:prstGeom>
        </p:spPr>
      </p:pic>
      <p:pic>
        <p:nvPicPr>
          <p:cNvPr id="9" name="Picture 8" descr="A black van on a road&#10;&#10;AI-generated content may be incorrect.">
            <a:extLst>
              <a:ext uri="{FF2B5EF4-FFF2-40B4-BE49-F238E27FC236}">
                <a16:creationId xmlns:a16="http://schemas.microsoft.com/office/drawing/2014/main" id="{D8D05044-34E4-26CA-C683-0759AD383E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8193" y="2503807"/>
            <a:ext cx="3773156" cy="22712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550287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2EBD1D-F134-4842-6E12-89E86E2066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2F75E-4858-586C-0CFA-57C21F9223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0602"/>
            <a:ext cx="7135402" cy="862834"/>
          </a:xfrm>
        </p:spPr>
        <p:txBody>
          <a:bodyPr>
            <a:noAutofit/>
          </a:bodyPr>
          <a:lstStyle/>
          <a:p>
            <a:r>
              <a:rPr lang="th-TH" sz="3600" b="1" dirty="0">
                <a:latin typeface="TH Sarabun Chula" panose="00000500000000000000" pitchFamily="2" charset="-34"/>
                <a:cs typeface="TH Sarabun Chula" panose="00000500000000000000" pitchFamily="2" charset="-34"/>
              </a:rPr>
              <a:t>4.1.2 แปลงภาพเป็นระดับสีเทา (</a:t>
            </a:r>
            <a:r>
              <a:rPr lang="en-US" sz="3600" b="1" dirty="0">
                <a:latin typeface="TH Sarabun Chula" panose="00000500000000000000" pitchFamily="2" charset="-34"/>
                <a:cs typeface="TH Sarabun Chula" panose="00000500000000000000" pitchFamily="2" charset="-34"/>
              </a:rPr>
              <a:t>Grayscale)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C18AB6-27EB-B9D5-865B-AD8D6788B6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0352D-4569-3E41-9599-1BD1EAE34D42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6" name="Picture 5" descr="A crosswalk on a street&#10;&#10;AI-generated content may be incorrect.">
            <a:extLst>
              <a:ext uri="{FF2B5EF4-FFF2-40B4-BE49-F238E27FC236}">
                <a16:creationId xmlns:a16="http://schemas.microsoft.com/office/drawing/2014/main" id="{373EEA82-6D30-DB26-2CEE-F943B49764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708" y="2531236"/>
            <a:ext cx="3707841" cy="2232084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 descr="A black and white photo of cars on a street&#10;&#10;AI-generated content may be incorrect.">
            <a:extLst>
              <a:ext uri="{FF2B5EF4-FFF2-40B4-BE49-F238E27FC236}">
                <a16:creationId xmlns:a16="http://schemas.microsoft.com/office/drawing/2014/main" id="{6A62F4A2-394F-92E0-5A82-F50EAA722C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338" y="2531236"/>
            <a:ext cx="3707841" cy="223232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424699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CE2892-A9A6-B199-71EB-A2FFEC3ACB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36DBBC-08A3-A4C3-BEF6-E13516719A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0602"/>
            <a:ext cx="7135402" cy="862834"/>
          </a:xfrm>
        </p:spPr>
        <p:txBody>
          <a:bodyPr>
            <a:noAutofit/>
          </a:bodyPr>
          <a:lstStyle/>
          <a:p>
            <a:r>
              <a:rPr lang="th-TH" sz="3600" b="1" dirty="0">
                <a:latin typeface="TH Sarabun Chula" panose="00000500000000000000" pitchFamily="2" charset="-34"/>
                <a:cs typeface="TH Sarabun Chula" panose="00000500000000000000" pitchFamily="2" charset="-34"/>
              </a:rPr>
              <a:t>4.1.3 ใช้เทคนิค </a:t>
            </a:r>
            <a:r>
              <a:rPr lang="en-US" sz="3600" b="1" dirty="0">
                <a:latin typeface="TH Sarabun Chula" panose="00000500000000000000" pitchFamily="2" charset="-34"/>
                <a:cs typeface="TH Sarabun Chula" panose="00000500000000000000" pitchFamily="2" charset="-34"/>
              </a:rPr>
              <a:t>Background Subtraction </a:t>
            </a:r>
            <a:br>
              <a:rPr lang="th-TH" sz="3600" b="1" dirty="0">
                <a:latin typeface="TH Sarabun Chula" panose="00000500000000000000" pitchFamily="2" charset="-34"/>
                <a:cs typeface="TH Sarabun Chula" panose="00000500000000000000" pitchFamily="2" charset="-34"/>
              </a:rPr>
            </a:br>
            <a:r>
              <a:rPr lang="th-TH" sz="3600" b="1" dirty="0">
                <a:latin typeface="TH Sarabun Chula" panose="00000500000000000000" pitchFamily="2" charset="-34"/>
                <a:cs typeface="TH Sarabun Chula" panose="00000500000000000000" pitchFamily="2" charset="-34"/>
              </a:rPr>
              <a:t>เพื่อตรวจจับวัตถุ</a:t>
            </a:r>
            <a:endParaRPr lang="en-US" sz="3600" b="1" dirty="0">
              <a:latin typeface="TH Sarabun Chula" panose="00000500000000000000" pitchFamily="2" charset="-34"/>
              <a:cs typeface="TH Sarabun Chula" panose="00000500000000000000" pitchFamily="2" charset="-34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1D02A3-7741-D3D8-CA56-ABB6CABAD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0352D-4569-3E41-9599-1BD1EAE34D42}" type="slidenum">
              <a:rPr lang="en-US" smtClean="0"/>
              <a:pPr/>
              <a:t>28</a:t>
            </a:fld>
            <a:endParaRPr lang="en-US"/>
          </a:p>
        </p:txBody>
      </p:sp>
      <p:pic>
        <p:nvPicPr>
          <p:cNvPr id="6" name="Picture 5" descr="A group of cars driving on a road&#10;&#10;AI-generated content may be incorrect.">
            <a:extLst>
              <a:ext uri="{FF2B5EF4-FFF2-40B4-BE49-F238E27FC236}">
                <a16:creationId xmlns:a16="http://schemas.microsoft.com/office/drawing/2014/main" id="{B9EE4A34-54F5-ABEA-6040-A7A71ED901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2063" y="2204514"/>
            <a:ext cx="4751472" cy="285985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362172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3109D7-386B-95EC-0B70-33FD279080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4EB7A-CA76-3650-2FF5-8AAA6DCFE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0602"/>
            <a:ext cx="7135402" cy="862834"/>
          </a:xfrm>
        </p:spPr>
        <p:txBody>
          <a:bodyPr>
            <a:noAutofit/>
          </a:bodyPr>
          <a:lstStyle/>
          <a:p>
            <a:r>
              <a:rPr lang="th-TH" sz="3600" b="1" dirty="0">
                <a:latin typeface="TH Sarabun Chula" panose="00000500000000000000" pitchFamily="2" charset="-34"/>
                <a:cs typeface="TH Sarabun Chula" panose="00000500000000000000" pitchFamily="2" charset="-34"/>
              </a:rPr>
              <a:t>4.1.4 ลดสัญญาณรบกวนด้วย </a:t>
            </a:r>
            <a:r>
              <a:rPr lang="en-US" sz="3600" b="1" dirty="0">
                <a:latin typeface="TH Sarabun Chula" panose="00000500000000000000" pitchFamily="2" charset="-34"/>
                <a:cs typeface="TH Sarabun Chula" panose="00000500000000000000" pitchFamily="2" charset="-34"/>
              </a:rPr>
              <a:t>Erosion </a:t>
            </a:r>
            <a:r>
              <a:rPr lang="th-TH" sz="3600" b="1" dirty="0">
                <a:latin typeface="TH Sarabun Chula" panose="00000500000000000000" pitchFamily="2" charset="-34"/>
                <a:cs typeface="TH Sarabun Chula" panose="00000500000000000000" pitchFamily="2" charset="-34"/>
              </a:rPr>
              <a:t>และ </a:t>
            </a:r>
            <a:r>
              <a:rPr lang="en-US" sz="3600" b="1" dirty="0">
                <a:latin typeface="TH Sarabun Chula" panose="00000500000000000000" pitchFamily="2" charset="-34"/>
                <a:cs typeface="TH Sarabun Chula" panose="00000500000000000000" pitchFamily="2" charset="-34"/>
              </a:rPr>
              <a:t>Dilation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006E87-0256-AEF6-9360-50EAD98A8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0352D-4569-3E41-9599-1BD1EAE34D42}" type="slidenum">
              <a:rPr lang="en-US" smtClean="0"/>
              <a:pPr/>
              <a:t>29</a:t>
            </a:fld>
            <a:endParaRPr lang="en-US"/>
          </a:p>
        </p:txBody>
      </p:sp>
      <p:pic>
        <p:nvPicPr>
          <p:cNvPr id="6" name="Picture 5" descr="A group of white objects on a black background&#10;&#10;AI-generated content may be incorrect.">
            <a:extLst>
              <a:ext uri="{FF2B5EF4-FFF2-40B4-BE49-F238E27FC236}">
                <a16:creationId xmlns:a16="http://schemas.microsoft.com/office/drawing/2014/main" id="{B2AA4C95-70C5-9712-E1D8-E1CB272F32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2315" y="2113015"/>
            <a:ext cx="4698306" cy="282880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376019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>
                <a:latin typeface="TH Sarabun Chula" panose="00000500000000000000" pitchFamily="2" charset="-34"/>
                <a:cs typeface="TH Sarabun Chula" panose="00000500000000000000" pitchFamily="2" charset="-34"/>
              </a:rPr>
              <a:t>ที่มาและความสำคัญของโครงงาน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348424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th-TH" sz="2800" dirty="0">
                <a:effectLst/>
                <a:latin typeface="TH Sarabun Chula" panose="00000500000000000000" pitchFamily="2" charset="-34"/>
                <a:ea typeface="Angsana New" panose="02020603050405020304" pitchFamily="18" charset="-34"/>
                <a:cs typeface="TH Sarabun Chula" panose="00000500000000000000" pitchFamily="2" charset="-34"/>
              </a:rPr>
              <a:t>ปัญหาการจราจรติดขัดมีแนวโน้มรุนแรงขึ้นจากการเพิ่มขึ้นของประชากร</a:t>
            </a:r>
            <a:endParaRPr lang="en-US" sz="2800" dirty="0">
              <a:effectLst/>
              <a:latin typeface="TH Sarabun Chula" panose="00000500000000000000" pitchFamily="2" charset="-34"/>
              <a:ea typeface="Angsana New" panose="02020603050405020304" pitchFamily="18" charset="-34"/>
              <a:cs typeface="TH Sarabun Chula" panose="00000500000000000000" pitchFamily="2" charset="-34"/>
            </a:endParaRPr>
          </a:p>
          <a:p>
            <a:pPr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th-TH" sz="2800" dirty="0">
                <a:effectLst/>
                <a:latin typeface="TH Sarabun Chula" panose="00000500000000000000" pitchFamily="2" charset="-34"/>
                <a:ea typeface="Angsana New" panose="02020603050405020304" pitchFamily="18" charset="-34"/>
                <a:cs typeface="TH Sarabun Chula" panose="00000500000000000000" pitchFamily="2" charset="-34"/>
              </a:rPr>
              <a:t>วิธีตรวจสอบสภาพการจราจรในปัจจุบันยังมีข้อจำกัดหลายด้าน</a:t>
            </a:r>
            <a:endParaRPr lang="en-US" sz="2800" dirty="0">
              <a:effectLst/>
              <a:latin typeface="TH Sarabun Chula" panose="00000500000000000000" pitchFamily="2" charset="-34"/>
              <a:ea typeface="Angsana New" panose="02020603050405020304" pitchFamily="18" charset="-34"/>
              <a:cs typeface="TH Sarabun Chula" panose="00000500000000000000" pitchFamily="2" charset="-34"/>
            </a:endParaRPr>
          </a:p>
          <a:p>
            <a:pPr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th-TH" sz="2800" dirty="0">
                <a:effectLst/>
                <a:latin typeface="TH Sarabun Chula" panose="00000500000000000000" pitchFamily="2" charset="-34"/>
                <a:ea typeface="Angsana New" panose="02020603050405020304" pitchFamily="18" charset="-34"/>
                <a:cs typeface="TH Sarabun Chula" panose="00000500000000000000" pitchFamily="2" charset="-34"/>
              </a:rPr>
              <a:t>วิธีตรวจสอบที่ใช้กัน เช่น</a:t>
            </a:r>
            <a:r>
              <a:rPr lang="en-US" sz="2800" dirty="0">
                <a:effectLst/>
                <a:latin typeface="TH Sarabun Chula" panose="00000500000000000000" pitchFamily="2" charset="-34"/>
                <a:ea typeface="Angsana New" panose="02020603050405020304" pitchFamily="18" charset="-34"/>
                <a:cs typeface="TH Sarabun Chula" panose="00000500000000000000" pitchFamily="2" charset="-34"/>
              </a:rPr>
              <a:t> </a:t>
            </a:r>
            <a:r>
              <a:rPr lang="th-TH" sz="2800" dirty="0">
                <a:effectLst/>
                <a:latin typeface="TH Sarabun Chula" panose="00000500000000000000" pitchFamily="2" charset="-34"/>
                <a:ea typeface="Angsana New" panose="02020603050405020304" pitchFamily="18" charset="-34"/>
                <a:cs typeface="TH Sarabun Chula" panose="00000500000000000000" pitchFamily="2" charset="-34"/>
              </a:rPr>
              <a:t>การใช้อุปกรณ์ตรวจจับปริมาณและความเร็วของการใช้กล้อง </a:t>
            </a:r>
            <a:r>
              <a:rPr lang="en-US" sz="2800" dirty="0">
                <a:effectLst/>
                <a:latin typeface="TH Sarabun Chula" panose="00000500000000000000" pitchFamily="2" charset="-34"/>
                <a:ea typeface="Angsana New" panose="02020603050405020304" pitchFamily="18" charset="-34"/>
                <a:cs typeface="TH Sarabun Chula" panose="00000500000000000000" pitchFamily="2" charset="-34"/>
              </a:rPr>
              <a:t>CCTV </a:t>
            </a:r>
            <a:r>
              <a:rPr lang="th-TH" sz="2800" dirty="0">
                <a:effectLst/>
                <a:latin typeface="TH Sarabun Chula" panose="00000500000000000000" pitchFamily="2" charset="-34"/>
                <a:ea typeface="Angsana New" panose="02020603050405020304" pitchFamily="18" charset="-34"/>
                <a:cs typeface="TH Sarabun Chula" panose="00000500000000000000" pitchFamily="2" charset="-34"/>
              </a:rPr>
              <a:t>และให้เจ้าหน้าที่วิเคราะห์ภาพ</a:t>
            </a:r>
            <a:endParaRPr lang="en-US" sz="2800" dirty="0">
              <a:effectLst/>
              <a:latin typeface="TH Sarabun Chula" panose="00000500000000000000" pitchFamily="2" charset="-34"/>
              <a:ea typeface="Angsana New" panose="02020603050405020304" pitchFamily="18" charset="-34"/>
              <a:cs typeface="TH Sarabun Chula" panose="00000500000000000000" pitchFamily="2" charset="-34"/>
            </a:endParaRPr>
          </a:p>
          <a:p>
            <a:pPr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th-TH" sz="2800" dirty="0">
                <a:effectLst/>
                <a:latin typeface="TH Sarabun Chula" panose="00000500000000000000" pitchFamily="2" charset="-34"/>
                <a:ea typeface="Angsana New" panose="02020603050405020304" pitchFamily="18" charset="-34"/>
                <a:cs typeface="TH Sarabun Chula" panose="00000500000000000000" pitchFamily="2" charset="-34"/>
              </a:rPr>
              <a:t>แนวคิด</a:t>
            </a:r>
            <a:r>
              <a:rPr lang="th-TH" sz="2800" dirty="0">
                <a:latin typeface="TH Sarabun Chula" panose="00000500000000000000" pitchFamily="2" charset="-34"/>
                <a:ea typeface="Angsana New" panose="02020603050405020304" pitchFamily="18" charset="-34"/>
                <a:cs typeface="TH Sarabun Chula" panose="00000500000000000000" pitchFamily="2" charset="-34"/>
              </a:rPr>
              <a:t>ของโครงงานนี้</a:t>
            </a:r>
            <a:r>
              <a:rPr lang="th-TH" sz="2800" dirty="0">
                <a:effectLst/>
                <a:latin typeface="TH Sarabun Chula" panose="00000500000000000000" pitchFamily="2" charset="-34"/>
                <a:ea typeface="Angsana New" panose="02020603050405020304" pitchFamily="18" charset="-34"/>
                <a:cs typeface="TH Sarabun Chula" panose="00000500000000000000" pitchFamily="2" charset="-34"/>
              </a:rPr>
              <a:t>เป็นการสร้างระบบแจ้งเตือนและวิเคราะห์สภาพจราจรโดยใช้คอมพิวเตอร์ระบบจะประมวลผลภาพจากกล้อง </a:t>
            </a:r>
            <a:r>
              <a:rPr lang="en-US" sz="2800" dirty="0">
                <a:effectLst/>
                <a:latin typeface="TH Sarabun Chula" panose="00000500000000000000" pitchFamily="2" charset="-34"/>
                <a:ea typeface="Angsana New" panose="02020603050405020304" pitchFamily="18" charset="-34"/>
                <a:cs typeface="TH Sarabun Chula" panose="00000500000000000000" pitchFamily="2" charset="-34"/>
              </a:rPr>
              <a:t>CCTV </a:t>
            </a:r>
            <a:r>
              <a:rPr lang="th-TH" sz="2800" dirty="0">
                <a:effectLst/>
                <a:latin typeface="TH Sarabun Chula" panose="00000500000000000000" pitchFamily="2" charset="-34"/>
                <a:ea typeface="Angsana New" panose="02020603050405020304" pitchFamily="18" charset="-34"/>
                <a:cs typeface="TH Sarabun Chula" panose="00000500000000000000" pitchFamily="2" charset="-34"/>
              </a:rPr>
              <a:t>และส่งผลลัพธ์ให้เจ้าหน้าที่</a:t>
            </a:r>
            <a:endParaRPr lang="en-US" sz="2800" dirty="0">
              <a:effectLst/>
              <a:latin typeface="TH Sarabun Chula" panose="00000500000000000000" pitchFamily="2" charset="-34"/>
              <a:ea typeface="Angsana New" panose="02020603050405020304" pitchFamily="18" charset="-34"/>
              <a:cs typeface="TH Sarabun Chula" panose="00000500000000000000" pitchFamily="2" charset="-34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9A18FED-AC50-C934-A9CC-09CD2A254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0352D-4569-3E41-9599-1BD1EAE34D42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F64C0A-B340-6E57-904D-769FF66BA3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8516DE-5B19-F287-B48D-01BA955A00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0602"/>
            <a:ext cx="7135402" cy="862834"/>
          </a:xfrm>
        </p:spPr>
        <p:txBody>
          <a:bodyPr>
            <a:noAutofit/>
          </a:bodyPr>
          <a:lstStyle/>
          <a:p>
            <a:r>
              <a:rPr lang="th-TH" sz="3600" b="1" dirty="0">
                <a:latin typeface="TH Sarabun Chula" panose="00000500000000000000" pitchFamily="2" charset="-34"/>
                <a:cs typeface="TH Sarabun Chula" panose="00000500000000000000" pitchFamily="2" charset="-34"/>
              </a:rPr>
              <a:t>4.1.5 ใช้เทคนิค </a:t>
            </a:r>
            <a:r>
              <a:rPr lang="en-US" sz="3600" b="1" dirty="0">
                <a:latin typeface="TH Sarabun Chula" panose="00000500000000000000" pitchFamily="2" charset="-34"/>
                <a:cs typeface="TH Sarabun Chula" panose="00000500000000000000" pitchFamily="2" charset="-34"/>
              </a:rPr>
              <a:t>Contour </a:t>
            </a:r>
            <a:r>
              <a:rPr lang="th-TH" sz="3600" b="1" dirty="0">
                <a:latin typeface="TH Sarabun Chula" panose="00000500000000000000" pitchFamily="2" charset="-34"/>
                <a:cs typeface="TH Sarabun Chula" panose="00000500000000000000" pitchFamily="2" charset="-34"/>
              </a:rPr>
              <a:t>เพื่อตรวจจับขอบของวัตถุ</a:t>
            </a:r>
            <a:endParaRPr lang="en-US" sz="3600" b="1" dirty="0">
              <a:latin typeface="TH Sarabun Chula" panose="00000500000000000000" pitchFamily="2" charset="-34"/>
              <a:cs typeface="TH Sarabun Chula" panose="00000500000000000000" pitchFamily="2" charset="-34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EB93FB9-06EF-4F56-F695-83A407C1F1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0352D-4569-3E41-9599-1BD1EAE34D42}" type="slidenum">
              <a:rPr lang="en-US" smtClean="0"/>
              <a:pPr/>
              <a:t>30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4ADD291-D367-8AC2-4173-D00DE37B78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2681" y="2227579"/>
            <a:ext cx="4878637" cy="293727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293931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112221-FF0B-F226-E01C-69B3E4788B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123B60-E1C4-EC65-AF38-36827E8B0C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0602"/>
            <a:ext cx="7135402" cy="862834"/>
          </a:xfrm>
        </p:spPr>
        <p:txBody>
          <a:bodyPr>
            <a:noAutofit/>
          </a:bodyPr>
          <a:lstStyle/>
          <a:p>
            <a:r>
              <a:rPr lang="th-TH" sz="3600" b="1" dirty="0">
                <a:latin typeface="TH Sarabun Chula" panose="00000500000000000000" pitchFamily="2" charset="-34"/>
                <a:cs typeface="TH Sarabun Chula" panose="00000500000000000000" pitchFamily="2" charset="-34"/>
              </a:rPr>
              <a:t>4.1.6 วิเคราะห์ขนาดของยานพาหนะบนท้องถนน</a:t>
            </a:r>
            <a:endParaRPr lang="en-US" sz="3600" b="1" dirty="0">
              <a:latin typeface="TH Sarabun Chula" panose="00000500000000000000" pitchFamily="2" charset="-34"/>
              <a:cs typeface="TH Sarabun Chula" panose="00000500000000000000" pitchFamily="2" charset="-34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E4B030-0683-1572-5F34-0FF82C20CB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0352D-4569-3E41-9599-1BD1EAE34D42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980F9D7-BC1F-AD3F-0F24-E6B668F3AE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>
                <a:latin typeface="TH Sarabun Chula" panose="00000500000000000000" pitchFamily="2" charset="-34"/>
                <a:cs typeface="TH Sarabun Chula" panose="00000500000000000000" pitchFamily="2" charset="-34"/>
              </a:rPr>
              <a:t>Estimated Vehicle Count: 3</a:t>
            </a:r>
          </a:p>
          <a:p>
            <a:pPr marL="0" indent="0">
              <a:buNone/>
            </a:pPr>
            <a:r>
              <a:rPr lang="en-US" sz="2800" dirty="0">
                <a:latin typeface="TH Sarabun Chula" panose="00000500000000000000" pitchFamily="2" charset="-34"/>
                <a:cs typeface="TH Sarabun Chula" panose="00000500000000000000" pitchFamily="2" charset="-34"/>
              </a:rPr>
              <a:t>Vehicle Area: 488774.00 pixels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48934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97414E-9429-70B2-8720-55C8157BD2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F37DC-BE66-A15E-C0A6-F0BA2C6EC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0602"/>
            <a:ext cx="7135402" cy="862834"/>
          </a:xfrm>
        </p:spPr>
        <p:txBody>
          <a:bodyPr>
            <a:noAutofit/>
          </a:bodyPr>
          <a:lstStyle/>
          <a:p>
            <a:r>
              <a:rPr lang="th-TH" sz="3600" b="1" dirty="0">
                <a:latin typeface="TH Sarabun Chula" panose="00000500000000000000" pitchFamily="2" charset="-34"/>
                <a:cs typeface="TH Sarabun Chula" panose="00000500000000000000" pitchFamily="2" charset="-34"/>
              </a:rPr>
              <a:t>4.1.7 ประเมินระดับความหนาแน่นของจราจร</a:t>
            </a:r>
            <a:br>
              <a:rPr lang="th-TH" sz="3600" b="1" dirty="0">
                <a:latin typeface="TH Sarabun Chula" panose="00000500000000000000" pitchFamily="2" charset="-34"/>
                <a:cs typeface="TH Sarabun Chula" panose="00000500000000000000" pitchFamily="2" charset="-34"/>
              </a:rPr>
            </a:br>
            <a:r>
              <a:rPr lang="th-TH" sz="3600" b="1" dirty="0">
                <a:latin typeface="TH Sarabun Chula" panose="00000500000000000000" pitchFamily="2" charset="-34"/>
                <a:cs typeface="TH Sarabun Chula" panose="00000500000000000000" pitchFamily="2" charset="-34"/>
              </a:rPr>
              <a:t>บนท้องถนน</a:t>
            </a:r>
            <a:endParaRPr lang="en-US" sz="3600" b="1" dirty="0">
              <a:latin typeface="TH Sarabun Chula" panose="00000500000000000000" pitchFamily="2" charset="-34"/>
              <a:cs typeface="TH Sarabun Chula" panose="00000500000000000000" pitchFamily="2" charset="-34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41C7BF5-711A-F35F-FBF2-7F55DA9444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0352D-4569-3E41-9599-1BD1EAE34D42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42B58F0-7734-CC32-8B73-2A2ED0B048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68993"/>
            <a:ext cx="8229600" cy="425717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>
                <a:latin typeface="TH Sarabun Chula" panose="00000500000000000000" pitchFamily="2" charset="-34"/>
                <a:cs typeface="TH Sarabun Chula" panose="00000500000000000000" pitchFamily="2" charset="-34"/>
              </a:rPr>
              <a:t>Total Area: 1207145</a:t>
            </a:r>
          </a:p>
          <a:p>
            <a:pPr marL="0" indent="0">
              <a:buNone/>
            </a:pPr>
            <a:r>
              <a:rPr lang="en-US" sz="2800" dirty="0">
                <a:latin typeface="TH Sarabun Chula" panose="00000500000000000000" pitchFamily="2" charset="-34"/>
                <a:cs typeface="TH Sarabun Chula" panose="00000500000000000000" pitchFamily="2" charset="-34"/>
              </a:rPr>
              <a:t>Congestion Ratio: 0.4049</a:t>
            </a:r>
          </a:p>
          <a:p>
            <a:pPr marL="0" indent="0">
              <a:buNone/>
            </a:pPr>
            <a:r>
              <a:rPr lang="en-US" sz="2800" dirty="0">
                <a:latin typeface="TH Sarabun Chula" panose="00000500000000000000" pitchFamily="2" charset="-34"/>
                <a:cs typeface="TH Sarabun Chula" panose="00000500000000000000" pitchFamily="2" charset="-34"/>
              </a:rPr>
              <a:t>Traffic Status: Heavy</a:t>
            </a:r>
          </a:p>
          <a:p>
            <a:pPr marL="0" indent="0">
              <a:buNone/>
            </a:pPr>
            <a:endParaRPr lang="en-US" sz="2800" dirty="0">
              <a:latin typeface="TH Sarabun Chula" panose="00000500000000000000" pitchFamily="2" charset="-34"/>
              <a:cs typeface="TH Sarabun Chula" panose="00000500000000000000" pitchFamily="2" charset="-34"/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00917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2D0F16-22CF-A037-AEAA-D4CAFEF1B8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33E4C-9C23-5A6A-8197-B2AD62201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h-TH" sz="3600" b="1" dirty="0">
                <a:latin typeface="TH Sarabun Chula" panose="00000500000000000000" pitchFamily="2" charset="-34"/>
                <a:cs typeface="TH Sarabun Chula" panose="00000500000000000000" pitchFamily="2" charset="-34"/>
              </a:rPr>
              <a:t>4.1.8 ส่งออกข้อมูลการจราจร</a:t>
            </a:r>
            <a:endParaRPr lang="en-US" sz="3600" b="1" dirty="0">
              <a:latin typeface="TH Sarabun Chula" panose="00000500000000000000" pitchFamily="2" charset="-34"/>
              <a:cs typeface="TH Sarabun Chula" panose="00000500000000000000" pitchFamily="2" charset="-34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DC03B3-261B-0A23-EE86-07443F85E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0352D-4569-3E41-9599-1BD1EAE34D42}" type="slidenum">
              <a:rPr lang="en-US" smtClean="0"/>
              <a:pPr/>
              <a:t>33</a:t>
            </a:fld>
            <a:endParaRPr lang="en-US"/>
          </a:p>
        </p:txBody>
      </p:sp>
      <p:pic>
        <p:nvPicPr>
          <p:cNvPr id="7" name="Picture 6" descr="A car on the road&#10;&#10;AI-generated content may be incorrect.">
            <a:extLst>
              <a:ext uri="{FF2B5EF4-FFF2-40B4-BE49-F238E27FC236}">
                <a16:creationId xmlns:a16="http://schemas.microsoft.com/office/drawing/2014/main" id="{9DF3B2B1-B405-66D2-9841-A5EE750CAB1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6561" y="2039707"/>
            <a:ext cx="5150877" cy="316533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672718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9CD062-CD81-DB88-6F3B-B896516A9A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80BDCE-C98C-2E95-DADB-D6BE735D4E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h-TH" sz="3600" b="1" dirty="0">
                <a:latin typeface="TH Sarabun Chula" panose="00000500000000000000" pitchFamily="2" charset="-34"/>
                <a:cs typeface="TH Sarabun Chula" panose="00000500000000000000" pitchFamily="2" charset="-34"/>
              </a:rPr>
              <a:t>4.2 การตรวจสอบสภาพการจราจรโดยใช้ภาพจราจรจำนวนหลายภาพ (</a:t>
            </a:r>
            <a:r>
              <a:rPr lang="en-US" sz="3600" b="1" dirty="0">
                <a:latin typeface="TH Sarabun Chula" panose="00000500000000000000" pitchFamily="2" charset="-34"/>
                <a:cs typeface="TH Sarabun Chula" panose="00000500000000000000" pitchFamily="2" charset="-34"/>
              </a:rPr>
              <a:t>Multiple Images)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889512-288D-69FA-FC1E-06BE712DF0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0352D-4569-3E41-9599-1BD1EAE34D42}" type="slidenum">
              <a:rPr lang="en-US" smtClean="0"/>
              <a:pPr/>
              <a:t>34</a:t>
            </a:fld>
            <a:endParaRPr lang="en-US"/>
          </a:p>
        </p:txBody>
      </p:sp>
      <p:pic>
        <p:nvPicPr>
          <p:cNvPr id="7" name="Content Placeholder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8AE81EA-C502-728F-67D6-9581F155BC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707823"/>
            <a:ext cx="7988367" cy="44920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326992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979BF6-3A3D-8629-6A65-4221CE6CFF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4A034-6BF5-3F73-B2C3-A24EED6654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h-TH" sz="3600" b="1" dirty="0">
                <a:latin typeface="TH Sarabun Chula" panose="00000500000000000000" pitchFamily="2" charset="-34"/>
                <a:cs typeface="TH Sarabun Chula" panose="00000500000000000000" pitchFamily="2" charset="-34"/>
              </a:rPr>
              <a:t>4.2 การตรวจสอบสภาพการจราจรโดยใช้ภาพจราจรจำนวนหลายภาพ (</a:t>
            </a:r>
            <a:r>
              <a:rPr lang="en-US" sz="3600" b="1" dirty="0">
                <a:latin typeface="TH Sarabun Chula" panose="00000500000000000000" pitchFamily="2" charset="-34"/>
                <a:cs typeface="TH Sarabun Chula" panose="00000500000000000000" pitchFamily="2" charset="-34"/>
              </a:rPr>
              <a:t>Multiple Images)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8C8B93-30D2-EC2C-41C9-0A7EE0258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0352D-4569-3E41-9599-1BD1EAE34D42}" type="slidenum">
              <a:rPr lang="en-US" smtClean="0"/>
              <a:pPr/>
              <a:t>35</a:t>
            </a:fld>
            <a:endParaRPr lang="en-US"/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95F25C2-6EDD-FE06-A816-826C9063DCA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712354"/>
            <a:ext cx="7940710" cy="44656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427211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118EAD-F60D-BC46-4271-EEEF1E198D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678CC-14BE-4CFE-C5F1-77DE29C8DC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19045" y="1752225"/>
            <a:ext cx="5576836" cy="733530"/>
          </a:xfrm>
        </p:spPr>
        <p:txBody>
          <a:bodyPr>
            <a:noAutofit/>
          </a:bodyPr>
          <a:lstStyle/>
          <a:p>
            <a:r>
              <a:rPr lang="th-TH" sz="4000" b="1" dirty="0">
                <a:latin typeface="TH Sarabun Chula" panose="00000500000000000000" pitchFamily="2" charset="-34"/>
                <a:cs typeface="TH Sarabun Chula" panose="00000500000000000000" pitchFamily="2" charset="-34"/>
              </a:rPr>
              <a:t>บทที่ </a:t>
            </a:r>
            <a:r>
              <a:rPr lang="en-US" sz="4000" b="1" dirty="0">
                <a:latin typeface="TH Sarabun Chula" panose="00000500000000000000" pitchFamily="2" charset="-34"/>
                <a:cs typeface="TH Sarabun Chula" panose="00000500000000000000" pitchFamily="2" charset="-34"/>
              </a:rPr>
              <a:t>5</a:t>
            </a:r>
            <a:r>
              <a:rPr lang="th-TH" sz="4000" b="1" dirty="0">
                <a:latin typeface="TH Sarabun Chula" panose="00000500000000000000" pitchFamily="2" charset="-34"/>
                <a:cs typeface="TH Sarabun Chula" panose="00000500000000000000" pitchFamily="2" charset="-34"/>
              </a:rPr>
              <a:t> บทสรุป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29F1F5-DC44-6E79-4A42-B5F34279B9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19045" y="2873828"/>
            <a:ext cx="5747657" cy="2598712"/>
          </a:xfrm>
        </p:spPr>
        <p:txBody>
          <a:bodyPr>
            <a:norm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th-TH" sz="3200" b="1" dirty="0">
                <a:latin typeface="TH Sarabun Chula" panose="00000500000000000000" pitchFamily="2" charset="-34"/>
                <a:cs typeface="TH Sarabun Chula" panose="00000500000000000000" pitchFamily="2" charset="-34"/>
              </a:rPr>
              <a:t>บทสรุปการทำโครงงาน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th-TH" sz="3200" b="1" dirty="0">
                <a:latin typeface="TH Sarabun Chula" panose="00000500000000000000" pitchFamily="2" charset="-34"/>
                <a:cs typeface="TH Sarabun Chula" panose="00000500000000000000" pitchFamily="2" charset="-34"/>
              </a:rPr>
              <a:t>แผนการดำเนินงาน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th-TH" sz="3200" b="1" dirty="0">
                <a:latin typeface="TH Sarabun Chula" panose="00000500000000000000" pitchFamily="2" charset="-34"/>
                <a:cs typeface="TH Sarabun Chula" panose="00000500000000000000" pitchFamily="2" charset="-34"/>
              </a:rPr>
              <a:t>ปัญหา อุปสรรค และแนวทางแก้ไข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FE94B6-27A3-D0AB-A965-EF2FF4FDA7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0352D-4569-3E41-9599-1BD1EAE34D42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0118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82CF56-AFC0-053F-301E-4D570FDDC1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33556A-FB18-6F7E-B22D-D9BCD2F110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h-TH" sz="4000" b="1" dirty="0">
                <a:latin typeface="TH Sarabun Chula" panose="00000500000000000000" pitchFamily="2" charset="-34"/>
                <a:cs typeface="TH Sarabun Chula" panose="00000500000000000000" pitchFamily="2" charset="-34"/>
              </a:rPr>
              <a:t>บทสรุปการทำโครงงาน</a:t>
            </a:r>
            <a:endParaRPr lang="en-US" sz="4000" b="1" dirty="0">
              <a:latin typeface="TH Sarabun Chula" panose="00000500000000000000" pitchFamily="2" charset="-34"/>
              <a:cs typeface="TH Sarabun Chula" panose="00000500000000000000" pitchFamily="2" charset="-3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FA282A-5D0D-C179-9EB8-47C0B85AD0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th-TH" dirty="0">
                <a:latin typeface="TH Sarabun Chula" panose="00000500000000000000" pitchFamily="2" charset="-34"/>
                <a:cs typeface="TH Sarabun Chula" panose="00000500000000000000" pitchFamily="2" charset="-34"/>
              </a:rPr>
              <a:t>สามารถออกแบบระบบตรวจสอบสภาพจราจรติดขัดด้วยการประมวลผลภาพจากกล้องวงจรปิด โดยใช้การเขียนโปรแกรมภาษา </a:t>
            </a:r>
            <a:r>
              <a:rPr lang="en-US" dirty="0">
                <a:latin typeface="TH Sarabun Chula" panose="00000500000000000000" pitchFamily="2" charset="-34"/>
                <a:cs typeface="TH Sarabun Chula" panose="00000500000000000000" pitchFamily="2" charset="-34"/>
              </a:rPr>
              <a:t>python </a:t>
            </a:r>
            <a:r>
              <a:rPr lang="th-TH" dirty="0">
                <a:latin typeface="TH Sarabun Chula" panose="00000500000000000000" pitchFamily="2" charset="-34"/>
                <a:cs typeface="TH Sarabun Chula" panose="00000500000000000000" pitchFamily="2" charset="-34"/>
              </a:rPr>
              <a:t>ด้วยโปรแกรม </a:t>
            </a:r>
            <a:r>
              <a:rPr lang="en-US" dirty="0">
                <a:latin typeface="TH Sarabun Chula" panose="00000500000000000000" pitchFamily="2" charset="-34"/>
                <a:cs typeface="TH Sarabun Chula" panose="00000500000000000000" pitchFamily="2" charset="-34"/>
              </a:rPr>
              <a:t>vs code </a:t>
            </a:r>
            <a:endParaRPr lang="th-TH" dirty="0">
              <a:latin typeface="TH Sarabun Chula" panose="00000500000000000000" pitchFamily="2" charset="-34"/>
              <a:cs typeface="TH Sarabun Chula" panose="00000500000000000000" pitchFamily="2" charset="-34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th-TH" dirty="0">
                <a:latin typeface="TH Sarabun Chula" panose="00000500000000000000" pitchFamily="2" charset="-34"/>
                <a:cs typeface="TH Sarabun Chula" panose="00000500000000000000" pitchFamily="2" charset="-34"/>
              </a:rPr>
              <a:t>ใช้ข้อมูลนำเข้าเป็นภาพจากกล้อง </a:t>
            </a:r>
            <a:r>
              <a:rPr lang="en-US" dirty="0">
                <a:latin typeface="TH Sarabun Chula" panose="00000500000000000000" pitchFamily="2" charset="-34"/>
                <a:cs typeface="TH Sarabun Chula" panose="00000500000000000000" pitchFamily="2" charset="-34"/>
              </a:rPr>
              <a:t>CCTV </a:t>
            </a:r>
            <a:r>
              <a:rPr lang="th-TH" dirty="0">
                <a:latin typeface="TH Sarabun Chula" panose="00000500000000000000" pitchFamily="2" charset="-34"/>
                <a:cs typeface="TH Sarabun Chula" panose="00000500000000000000" pitchFamily="2" charset="-34"/>
              </a:rPr>
              <a:t>ที่ถ่ายบริเวณท้องถนน ได้แก่ภาพพื้นหลัง (</a:t>
            </a:r>
            <a:r>
              <a:rPr lang="en-US" dirty="0">
                <a:latin typeface="TH Sarabun Chula" panose="00000500000000000000" pitchFamily="2" charset="-34"/>
                <a:cs typeface="TH Sarabun Chula" panose="00000500000000000000" pitchFamily="2" charset="-34"/>
              </a:rPr>
              <a:t>Background)</a:t>
            </a:r>
            <a:r>
              <a:rPr lang="th-TH" dirty="0">
                <a:latin typeface="TH Sarabun Chula" panose="00000500000000000000" pitchFamily="2" charset="-34"/>
                <a:cs typeface="TH Sarabun Chula" panose="00000500000000000000" pitchFamily="2" charset="-34"/>
              </a:rPr>
              <a:t> และภาพการจราจร (</a:t>
            </a:r>
            <a:r>
              <a:rPr lang="en-US" dirty="0">
                <a:latin typeface="TH Sarabun Chula" panose="00000500000000000000" pitchFamily="2" charset="-34"/>
                <a:cs typeface="TH Sarabun Chula" panose="00000500000000000000" pitchFamily="2" charset="-34"/>
              </a:rPr>
              <a:t>Image)</a:t>
            </a:r>
            <a:endParaRPr lang="th-TH" dirty="0">
              <a:latin typeface="TH Sarabun Chula" panose="00000500000000000000" pitchFamily="2" charset="-34"/>
              <a:cs typeface="TH Sarabun Chula" panose="00000500000000000000" pitchFamily="2" charset="-34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th-TH" dirty="0">
                <a:latin typeface="TH Sarabun Chula" panose="00000500000000000000" pitchFamily="2" charset="-34"/>
                <a:cs typeface="TH Sarabun Chula" panose="00000500000000000000" pitchFamily="2" charset="-34"/>
              </a:rPr>
              <a:t>ซึ่งสามารถการจำแนกสภาพการจราจร แบ่งเป็น 3 กลุ่ม ได้แก่ การจราจรคล่องตัว (</a:t>
            </a:r>
            <a:r>
              <a:rPr lang="en-US" dirty="0">
                <a:latin typeface="TH Sarabun Chula" panose="00000500000000000000" pitchFamily="2" charset="-34"/>
                <a:cs typeface="TH Sarabun Chula" panose="00000500000000000000" pitchFamily="2" charset="-34"/>
              </a:rPr>
              <a:t>Flow) </a:t>
            </a:r>
            <a:r>
              <a:rPr lang="th-TH" dirty="0">
                <a:latin typeface="TH Sarabun Chula" panose="00000500000000000000" pitchFamily="2" charset="-34"/>
                <a:cs typeface="TH Sarabun Chula" panose="00000500000000000000" pitchFamily="2" charset="-34"/>
              </a:rPr>
              <a:t> การจราจรหนาแน่น (</a:t>
            </a:r>
            <a:r>
              <a:rPr lang="en-US" dirty="0">
                <a:latin typeface="TH Sarabun Chula" panose="00000500000000000000" pitchFamily="2" charset="-34"/>
                <a:cs typeface="TH Sarabun Chula" panose="00000500000000000000" pitchFamily="2" charset="-34"/>
              </a:rPr>
              <a:t>Heavy)</a:t>
            </a:r>
            <a:r>
              <a:rPr lang="th-TH" dirty="0">
                <a:latin typeface="TH Sarabun Chula" panose="00000500000000000000" pitchFamily="2" charset="-34"/>
                <a:cs typeface="TH Sarabun Chula" panose="00000500000000000000" pitchFamily="2" charset="-34"/>
              </a:rPr>
              <a:t> และการจราจรติดขัด (</a:t>
            </a:r>
            <a:r>
              <a:rPr lang="en-US" dirty="0">
                <a:latin typeface="TH Sarabun Chula" panose="00000500000000000000" pitchFamily="2" charset="-34"/>
                <a:cs typeface="TH Sarabun Chula" panose="00000500000000000000" pitchFamily="2" charset="-34"/>
              </a:rPr>
              <a:t>Jammed)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817F20-3A5B-EF67-BCA9-F001774349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0352D-4569-3E41-9599-1BD1EAE34D42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91563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59F7C2-C3A3-92A6-FE3A-E6FA4CA88D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5461E9-C04F-BCBE-D42E-06070EE7C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h-TH" sz="4000" b="1" dirty="0">
                <a:latin typeface="TH Sarabun Chula" panose="00000500000000000000" pitchFamily="2" charset="-34"/>
                <a:cs typeface="TH Sarabun Chula" panose="00000500000000000000" pitchFamily="2" charset="-34"/>
              </a:rPr>
              <a:t>แผนการทำโครงงาน</a:t>
            </a:r>
            <a:endParaRPr lang="en-US" sz="4000" b="1" dirty="0">
              <a:latin typeface="TH Sarabun Chula" panose="00000500000000000000" pitchFamily="2" charset="-34"/>
              <a:cs typeface="TH Sarabun Chula" panose="00000500000000000000" pitchFamily="2" charset="-34"/>
            </a:endParaRP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E46271E5-6206-5BCB-6522-466D165ED88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2879039"/>
              </p:ext>
            </p:extLst>
          </p:nvPr>
        </p:nvGraphicFramePr>
        <p:xfrm>
          <a:off x="457200" y="1773534"/>
          <a:ext cx="8229599" cy="3652520"/>
        </p:xfrm>
        <a:graphic>
          <a:graphicData uri="http://schemas.openxmlformats.org/drawingml/2006/table">
            <a:tbl>
              <a:tblPr firstRow="1" firstCol="1" bandRow="1"/>
              <a:tblGrid>
                <a:gridCol w="5940125">
                  <a:extLst>
                    <a:ext uri="{9D8B030D-6E8A-4147-A177-3AD203B41FA5}">
                      <a16:colId xmlns:a16="http://schemas.microsoft.com/office/drawing/2014/main" val="1512870947"/>
                    </a:ext>
                  </a:extLst>
                </a:gridCol>
                <a:gridCol w="1199875">
                  <a:extLst>
                    <a:ext uri="{9D8B030D-6E8A-4147-A177-3AD203B41FA5}">
                      <a16:colId xmlns:a16="http://schemas.microsoft.com/office/drawing/2014/main" val="3440961544"/>
                    </a:ext>
                  </a:extLst>
                </a:gridCol>
                <a:gridCol w="1089599">
                  <a:extLst>
                    <a:ext uri="{9D8B030D-6E8A-4147-A177-3AD203B41FA5}">
                      <a16:colId xmlns:a16="http://schemas.microsoft.com/office/drawing/2014/main" val="3262760996"/>
                    </a:ext>
                  </a:extLst>
                </a:gridCol>
              </a:tblGrid>
              <a:tr h="444640"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buNone/>
                      </a:pPr>
                      <a:r>
                        <a:rPr lang="th-TH" sz="2800" dirty="0">
                          <a:effectLst/>
                          <a:latin typeface="TH Sarabun Chula" panose="00000500000000000000" pitchFamily="2" charset="-34"/>
                          <a:ea typeface="Angsana New" panose="02020603050405020304" pitchFamily="18" charset="-34"/>
                          <a:cs typeface="TH Sarabun Chula" panose="00000500000000000000" pitchFamily="2" charset="-34"/>
                        </a:rPr>
                        <a:t>ขั้นตอนการดำเนินงาน</a:t>
                      </a:r>
                      <a:endParaRPr lang="en-US" sz="2800" dirty="0">
                        <a:effectLst/>
                        <a:latin typeface="TH Sarabun Chula" panose="00000500000000000000" pitchFamily="2" charset="-34"/>
                        <a:ea typeface="Angsana New" panose="02020603050405020304" pitchFamily="18" charset="-34"/>
                        <a:cs typeface="TH Sarabun Chula" panose="00000500000000000000" pitchFamily="2" charset="-34"/>
                      </a:endParaRPr>
                    </a:p>
                  </a:txBody>
                  <a:tcPr marL="63475" marR="6347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buNone/>
                      </a:pPr>
                      <a:r>
                        <a:rPr lang="th-TH" sz="2800">
                          <a:effectLst/>
                          <a:latin typeface="TH Sarabun Chula" panose="00000500000000000000" pitchFamily="2" charset="-34"/>
                          <a:ea typeface="Angsana New" panose="02020603050405020304" pitchFamily="18" charset="-34"/>
                          <a:cs typeface="TH Sarabun Chula" panose="00000500000000000000" pitchFamily="2" charset="-34"/>
                        </a:rPr>
                        <a:t>เดือน</a:t>
                      </a:r>
                      <a:endParaRPr lang="en-US" sz="2800">
                        <a:effectLst/>
                        <a:latin typeface="TH Sarabun Chula" panose="00000500000000000000" pitchFamily="2" charset="-34"/>
                        <a:ea typeface="Angsana New" panose="02020603050405020304" pitchFamily="18" charset="-34"/>
                        <a:cs typeface="TH Sarabun Chula" panose="00000500000000000000" pitchFamily="2" charset="-34"/>
                      </a:endParaRPr>
                    </a:p>
                  </a:txBody>
                  <a:tcPr marL="63475" marR="6347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7772457"/>
                  </a:ext>
                </a:extLst>
              </a:tr>
              <a:tr h="44464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buNone/>
                      </a:pPr>
                      <a:r>
                        <a:rPr lang="th-TH" sz="2800" dirty="0">
                          <a:effectLst/>
                          <a:latin typeface="TH Sarabun Chula" panose="00000500000000000000" pitchFamily="2" charset="-34"/>
                          <a:ea typeface="Angsana New" panose="02020603050405020304" pitchFamily="18" charset="-34"/>
                          <a:cs typeface="TH Sarabun Chula" panose="00000500000000000000" pitchFamily="2" charset="-34"/>
                        </a:rPr>
                        <a:t>มี</a:t>
                      </a:r>
                      <a:r>
                        <a:rPr lang="en-US" sz="2800" dirty="0">
                          <a:effectLst/>
                          <a:latin typeface="TH Sarabun Chula" panose="00000500000000000000" pitchFamily="2" charset="-34"/>
                          <a:ea typeface="Angsana New" panose="02020603050405020304" pitchFamily="18" charset="-34"/>
                          <a:cs typeface="TH Sarabun Chula" panose="00000500000000000000" pitchFamily="2" charset="-34"/>
                        </a:rPr>
                        <a:t>.</a:t>
                      </a:r>
                      <a:r>
                        <a:rPr lang="th-TH" sz="2800" dirty="0">
                          <a:effectLst/>
                          <a:latin typeface="TH Sarabun Chula" panose="00000500000000000000" pitchFamily="2" charset="-34"/>
                          <a:ea typeface="Angsana New" panose="02020603050405020304" pitchFamily="18" charset="-34"/>
                          <a:cs typeface="TH Sarabun Chula" panose="00000500000000000000" pitchFamily="2" charset="-34"/>
                        </a:rPr>
                        <a:t>ค</a:t>
                      </a:r>
                      <a:r>
                        <a:rPr lang="en-US" sz="2800" dirty="0">
                          <a:effectLst/>
                          <a:latin typeface="TH Sarabun Chula" panose="00000500000000000000" pitchFamily="2" charset="-34"/>
                          <a:ea typeface="Angsana New" panose="02020603050405020304" pitchFamily="18" charset="-34"/>
                          <a:cs typeface="TH Sarabun Chula" panose="00000500000000000000" pitchFamily="2" charset="-34"/>
                        </a:rPr>
                        <a:t>.</a:t>
                      </a:r>
                    </a:p>
                  </a:txBody>
                  <a:tcPr marL="63475" marR="6347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buNone/>
                      </a:pPr>
                      <a:r>
                        <a:rPr lang="th-TH" sz="2800">
                          <a:effectLst/>
                          <a:latin typeface="TH Sarabun Chula" panose="00000500000000000000" pitchFamily="2" charset="-34"/>
                          <a:ea typeface="Angsana New" panose="02020603050405020304" pitchFamily="18" charset="-34"/>
                          <a:cs typeface="TH Sarabun Chula" panose="00000500000000000000" pitchFamily="2" charset="-34"/>
                        </a:rPr>
                        <a:t>เม</a:t>
                      </a:r>
                      <a:r>
                        <a:rPr lang="en-US" sz="2800">
                          <a:effectLst/>
                          <a:latin typeface="TH Sarabun Chula" panose="00000500000000000000" pitchFamily="2" charset="-34"/>
                          <a:ea typeface="Angsana New" panose="02020603050405020304" pitchFamily="18" charset="-34"/>
                          <a:cs typeface="TH Sarabun Chula" panose="00000500000000000000" pitchFamily="2" charset="-34"/>
                        </a:rPr>
                        <a:t>.</a:t>
                      </a:r>
                      <a:r>
                        <a:rPr lang="th-TH" sz="2800">
                          <a:effectLst/>
                          <a:latin typeface="TH Sarabun Chula" panose="00000500000000000000" pitchFamily="2" charset="-34"/>
                          <a:ea typeface="Angsana New" panose="02020603050405020304" pitchFamily="18" charset="-34"/>
                          <a:cs typeface="TH Sarabun Chula" panose="00000500000000000000" pitchFamily="2" charset="-34"/>
                        </a:rPr>
                        <a:t>ย</a:t>
                      </a:r>
                      <a:r>
                        <a:rPr lang="en-US" sz="2800">
                          <a:effectLst/>
                          <a:latin typeface="TH Sarabun Chula" panose="00000500000000000000" pitchFamily="2" charset="-34"/>
                          <a:ea typeface="Angsana New" panose="02020603050405020304" pitchFamily="18" charset="-34"/>
                          <a:cs typeface="TH Sarabun Chula" panose="00000500000000000000" pitchFamily="2" charset="-34"/>
                        </a:rPr>
                        <a:t>.</a:t>
                      </a:r>
                    </a:p>
                  </a:txBody>
                  <a:tcPr marL="63475" marR="6347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0459232"/>
                  </a:ext>
                </a:extLst>
              </a:tr>
              <a:tr h="444640">
                <a:tc rowSpan="2">
                  <a:txBody>
                    <a:bodyPr/>
                    <a:lstStyle/>
                    <a:p>
                      <a:pPr algn="thaiDist">
                        <a:lnSpc>
                          <a:spcPct val="107000"/>
                        </a:lnSpc>
                        <a:buNone/>
                      </a:pPr>
                      <a:r>
                        <a:rPr lang="en-US" sz="2800" dirty="0">
                          <a:effectLst/>
                          <a:latin typeface="TH Sarabun Chula" panose="00000500000000000000" pitchFamily="2" charset="-34"/>
                          <a:ea typeface="Angsana New" panose="02020603050405020304" pitchFamily="18" charset="-34"/>
                          <a:cs typeface="TH Sarabun Chula" panose="00000500000000000000" pitchFamily="2" charset="-34"/>
                        </a:rPr>
                        <a:t>1.</a:t>
                      </a:r>
                      <a:r>
                        <a:rPr lang="th-TH" sz="2800" dirty="0">
                          <a:effectLst/>
                          <a:latin typeface="TH Sarabun Chula" panose="00000500000000000000" pitchFamily="2" charset="-34"/>
                          <a:ea typeface="Angsana New" panose="02020603050405020304" pitchFamily="18" charset="-34"/>
                          <a:cs typeface="TH Sarabun Chula" panose="00000500000000000000" pitchFamily="2" charset="-34"/>
                        </a:rPr>
                        <a:t> ศึกษาข้อมูลจากเอกสารที่เกี่ยวข้อง</a:t>
                      </a:r>
                      <a:endParaRPr lang="en-US" sz="2800" dirty="0">
                        <a:effectLst/>
                        <a:latin typeface="TH Sarabun Chula" panose="00000500000000000000" pitchFamily="2" charset="-34"/>
                        <a:ea typeface="Angsana New" panose="02020603050405020304" pitchFamily="18" charset="-34"/>
                        <a:cs typeface="TH Sarabun Chula" panose="00000500000000000000" pitchFamily="2" charset="-34"/>
                      </a:endParaRPr>
                    </a:p>
                  </a:txBody>
                  <a:tcPr marL="63475" marR="6347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buNone/>
                      </a:pPr>
                      <a:r>
                        <a:rPr lang="en-US" sz="2800">
                          <a:effectLst/>
                          <a:latin typeface="TH Sarabun Chula" panose="00000500000000000000" pitchFamily="2" charset="-34"/>
                          <a:ea typeface="Angsana New" panose="02020603050405020304" pitchFamily="18" charset="-34"/>
                          <a:cs typeface="TH Sarabun Chula" panose="00000500000000000000" pitchFamily="2" charset="-34"/>
                        </a:rPr>
                        <a:t> </a:t>
                      </a:r>
                    </a:p>
                  </a:txBody>
                  <a:tcPr marL="63475" marR="6347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AA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buNone/>
                      </a:pPr>
                      <a:r>
                        <a:rPr lang="en-US" sz="2800">
                          <a:effectLst/>
                          <a:latin typeface="TH Sarabun Chula" panose="00000500000000000000" pitchFamily="2" charset="-34"/>
                          <a:ea typeface="Angsana New" panose="02020603050405020304" pitchFamily="18" charset="-34"/>
                          <a:cs typeface="TH Sarabun Chula" panose="00000500000000000000" pitchFamily="2" charset="-34"/>
                        </a:rPr>
                        <a:t> </a:t>
                      </a:r>
                    </a:p>
                  </a:txBody>
                  <a:tcPr marL="63475" marR="6347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3689833"/>
                  </a:ext>
                </a:extLst>
              </a:tr>
              <a:tr h="44464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buNone/>
                      </a:pPr>
                      <a:r>
                        <a:rPr lang="en-US" sz="2800" dirty="0">
                          <a:effectLst/>
                          <a:latin typeface="TH Sarabun Chula" panose="00000500000000000000" pitchFamily="2" charset="-34"/>
                          <a:ea typeface="Angsana New" panose="02020603050405020304" pitchFamily="18" charset="-34"/>
                          <a:cs typeface="TH Sarabun Chula" panose="00000500000000000000" pitchFamily="2" charset="-34"/>
                        </a:rPr>
                        <a:t> </a:t>
                      </a:r>
                    </a:p>
                  </a:txBody>
                  <a:tcPr marL="63475" marR="6347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buNone/>
                      </a:pPr>
                      <a:r>
                        <a:rPr lang="en-US" sz="2800" dirty="0">
                          <a:effectLst/>
                          <a:latin typeface="TH Sarabun Chula" panose="00000500000000000000" pitchFamily="2" charset="-34"/>
                          <a:ea typeface="Angsana New" panose="02020603050405020304" pitchFamily="18" charset="-34"/>
                          <a:cs typeface="TH Sarabun Chula" panose="00000500000000000000" pitchFamily="2" charset="-34"/>
                        </a:rPr>
                        <a:t> </a:t>
                      </a:r>
                    </a:p>
                  </a:txBody>
                  <a:tcPr marL="63475" marR="6347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3911184"/>
                  </a:ext>
                </a:extLst>
              </a:tr>
              <a:tr h="444640">
                <a:tc rowSpan="2">
                  <a:txBody>
                    <a:bodyPr/>
                    <a:lstStyle/>
                    <a:p>
                      <a:pPr algn="thaiDist">
                        <a:lnSpc>
                          <a:spcPct val="107000"/>
                        </a:lnSpc>
                        <a:buNone/>
                      </a:pPr>
                      <a:r>
                        <a:rPr lang="en-US" sz="2800" dirty="0">
                          <a:effectLst/>
                          <a:latin typeface="TH Sarabun Chula" panose="00000500000000000000" pitchFamily="2" charset="-34"/>
                          <a:ea typeface="Angsana New" panose="02020603050405020304" pitchFamily="18" charset="-34"/>
                          <a:cs typeface="TH Sarabun Chula" panose="00000500000000000000" pitchFamily="2" charset="-34"/>
                        </a:rPr>
                        <a:t>2. </a:t>
                      </a:r>
                      <a:r>
                        <a:rPr lang="th-TH" sz="2800" dirty="0">
                          <a:effectLst/>
                          <a:latin typeface="TH Sarabun Chula" panose="00000500000000000000" pitchFamily="2" charset="-34"/>
                          <a:ea typeface="Angsana New" panose="02020603050405020304" pitchFamily="18" charset="-34"/>
                          <a:cs typeface="TH Sarabun Chula" panose="00000500000000000000" pitchFamily="2" charset="-34"/>
                        </a:rPr>
                        <a:t>เขียนโปรแกรมตรวจสอบสภาพการจราจร</a:t>
                      </a:r>
                      <a:endParaRPr lang="en-US" sz="2800" dirty="0">
                        <a:effectLst/>
                        <a:latin typeface="TH Sarabun Chula" panose="00000500000000000000" pitchFamily="2" charset="-34"/>
                        <a:ea typeface="Angsana New" panose="02020603050405020304" pitchFamily="18" charset="-34"/>
                        <a:cs typeface="TH Sarabun Chula" panose="00000500000000000000" pitchFamily="2" charset="-34"/>
                      </a:endParaRPr>
                    </a:p>
                  </a:txBody>
                  <a:tcPr marL="63475" marR="6347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buNone/>
                      </a:pPr>
                      <a:r>
                        <a:rPr lang="en-US" sz="2800">
                          <a:effectLst/>
                          <a:latin typeface="TH Sarabun Chula" panose="00000500000000000000" pitchFamily="2" charset="-34"/>
                          <a:ea typeface="Angsana New" panose="02020603050405020304" pitchFamily="18" charset="-34"/>
                          <a:cs typeface="TH Sarabun Chula" panose="00000500000000000000" pitchFamily="2" charset="-34"/>
                        </a:rPr>
                        <a:t> </a:t>
                      </a:r>
                    </a:p>
                  </a:txBody>
                  <a:tcPr marL="63475" marR="6347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buNone/>
                      </a:pPr>
                      <a:r>
                        <a:rPr lang="en-US" sz="2800" dirty="0">
                          <a:effectLst/>
                          <a:latin typeface="TH Sarabun Chula" panose="00000500000000000000" pitchFamily="2" charset="-34"/>
                          <a:ea typeface="Angsana New" panose="02020603050405020304" pitchFamily="18" charset="-34"/>
                          <a:cs typeface="TH Sarabun Chula" panose="00000500000000000000" pitchFamily="2" charset="-34"/>
                        </a:rPr>
                        <a:t> </a:t>
                      </a:r>
                    </a:p>
                  </a:txBody>
                  <a:tcPr marL="63475" marR="6347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AA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9250180"/>
                  </a:ext>
                </a:extLst>
              </a:tr>
              <a:tr h="44464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buNone/>
                      </a:pPr>
                      <a:r>
                        <a:rPr lang="en-US" sz="2800" dirty="0">
                          <a:effectLst/>
                          <a:latin typeface="TH Sarabun Chula" panose="00000500000000000000" pitchFamily="2" charset="-34"/>
                          <a:ea typeface="Angsana New" panose="02020603050405020304" pitchFamily="18" charset="-34"/>
                          <a:cs typeface="TH Sarabun Chula" panose="00000500000000000000" pitchFamily="2" charset="-34"/>
                        </a:rPr>
                        <a:t> </a:t>
                      </a:r>
                    </a:p>
                  </a:txBody>
                  <a:tcPr marL="63475" marR="6347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buNone/>
                      </a:pPr>
                      <a:r>
                        <a:rPr lang="en-US" sz="2800" dirty="0">
                          <a:effectLst/>
                          <a:latin typeface="TH Sarabun Chula" panose="00000500000000000000" pitchFamily="2" charset="-34"/>
                          <a:ea typeface="Angsana New" panose="02020603050405020304" pitchFamily="18" charset="-34"/>
                          <a:cs typeface="TH Sarabun Chula" panose="00000500000000000000" pitchFamily="2" charset="-34"/>
                        </a:rPr>
                        <a:t> </a:t>
                      </a:r>
                    </a:p>
                  </a:txBody>
                  <a:tcPr marL="63475" marR="6347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0230292"/>
                  </a:ext>
                </a:extLst>
              </a:tr>
              <a:tr h="444640">
                <a:tc rowSpan="2">
                  <a:txBody>
                    <a:bodyPr/>
                    <a:lstStyle/>
                    <a:p>
                      <a:pPr algn="thaiDist">
                        <a:lnSpc>
                          <a:spcPct val="107000"/>
                        </a:lnSpc>
                        <a:buNone/>
                      </a:pPr>
                      <a:r>
                        <a:rPr lang="en-US" sz="2800" dirty="0">
                          <a:effectLst/>
                          <a:latin typeface="TH Sarabun Chula" panose="00000500000000000000" pitchFamily="2" charset="-34"/>
                          <a:ea typeface="Angsana New" panose="02020603050405020304" pitchFamily="18" charset="-34"/>
                          <a:cs typeface="TH Sarabun Chula" panose="00000500000000000000" pitchFamily="2" charset="-34"/>
                        </a:rPr>
                        <a:t>3. </a:t>
                      </a:r>
                      <a:r>
                        <a:rPr lang="th-TH" sz="2800" dirty="0">
                          <a:effectLst/>
                          <a:latin typeface="TH Sarabun Chula" panose="00000500000000000000" pitchFamily="2" charset="-34"/>
                          <a:ea typeface="Angsana New" panose="02020603050405020304" pitchFamily="18" charset="-34"/>
                          <a:cs typeface="TH Sarabun Chula" panose="00000500000000000000" pitchFamily="2" charset="-34"/>
                        </a:rPr>
                        <a:t>จัดทำรายงานฉบับสมบูรณ์</a:t>
                      </a:r>
                      <a:endParaRPr lang="en-US" sz="2800" dirty="0">
                        <a:effectLst/>
                        <a:latin typeface="TH Sarabun Chula" panose="00000500000000000000" pitchFamily="2" charset="-34"/>
                        <a:ea typeface="Angsana New" panose="02020603050405020304" pitchFamily="18" charset="-34"/>
                        <a:cs typeface="TH Sarabun Chula" panose="00000500000000000000" pitchFamily="2" charset="-34"/>
                      </a:endParaRPr>
                    </a:p>
                  </a:txBody>
                  <a:tcPr marL="63475" marR="6347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buNone/>
                      </a:pPr>
                      <a:r>
                        <a:rPr lang="en-US" sz="2800" dirty="0">
                          <a:effectLst/>
                          <a:latin typeface="TH Sarabun Chula" panose="00000500000000000000" pitchFamily="2" charset="-34"/>
                          <a:ea typeface="Angsana New" panose="02020603050405020304" pitchFamily="18" charset="-34"/>
                          <a:cs typeface="TH Sarabun Chula" panose="00000500000000000000" pitchFamily="2" charset="-34"/>
                        </a:rPr>
                        <a:t> </a:t>
                      </a:r>
                    </a:p>
                  </a:txBody>
                  <a:tcPr marL="63475" marR="6347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buNone/>
                      </a:pPr>
                      <a:r>
                        <a:rPr lang="en-US" sz="2800" dirty="0">
                          <a:effectLst/>
                          <a:latin typeface="TH Sarabun Chula" panose="00000500000000000000" pitchFamily="2" charset="-34"/>
                          <a:ea typeface="Angsana New" panose="02020603050405020304" pitchFamily="18" charset="-34"/>
                          <a:cs typeface="TH Sarabun Chula" panose="00000500000000000000" pitchFamily="2" charset="-34"/>
                        </a:rPr>
                        <a:t> </a:t>
                      </a:r>
                    </a:p>
                  </a:txBody>
                  <a:tcPr marL="63475" marR="6347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AA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9506222"/>
                  </a:ext>
                </a:extLst>
              </a:tr>
              <a:tr h="44464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buNone/>
                      </a:pPr>
                      <a:r>
                        <a:rPr lang="en-US" sz="2800">
                          <a:effectLst/>
                          <a:latin typeface="TH Sarabun Chula" panose="00000500000000000000" pitchFamily="2" charset="-34"/>
                          <a:ea typeface="Angsana New" panose="02020603050405020304" pitchFamily="18" charset="-34"/>
                          <a:cs typeface="TH Sarabun Chula" panose="00000500000000000000" pitchFamily="2" charset="-34"/>
                        </a:rPr>
                        <a:t> </a:t>
                      </a:r>
                    </a:p>
                  </a:txBody>
                  <a:tcPr marL="63475" marR="6347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buNone/>
                      </a:pPr>
                      <a:r>
                        <a:rPr lang="en-US" sz="2800" dirty="0">
                          <a:effectLst/>
                          <a:latin typeface="TH Sarabun Chula" panose="00000500000000000000" pitchFamily="2" charset="-34"/>
                          <a:ea typeface="Angsana New" panose="02020603050405020304" pitchFamily="18" charset="-34"/>
                          <a:cs typeface="TH Sarabun Chula" panose="00000500000000000000" pitchFamily="2" charset="-34"/>
                        </a:rPr>
                        <a:t> </a:t>
                      </a:r>
                    </a:p>
                  </a:txBody>
                  <a:tcPr marL="63475" marR="6347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9139776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E70D22-F1EE-A72D-F561-74C34513D0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0352D-4569-3E41-9599-1BD1EAE34D42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19467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D54B02-F53B-9C3B-0F97-48670F2E4F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228DB-AFC3-2E9D-F9DB-8F366EBBC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h-TH" sz="4000" b="1" dirty="0">
                <a:latin typeface="TH Sarabun Chula" panose="00000500000000000000" pitchFamily="2" charset="-34"/>
                <a:cs typeface="TH Sarabun Chula" panose="00000500000000000000" pitchFamily="2" charset="-34"/>
              </a:rPr>
              <a:t>ปัญหา อุปสรรค และแนวทางแก้ไข</a:t>
            </a:r>
            <a:endParaRPr lang="en-US" sz="4000" b="1" dirty="0">
              <a:latin typeface="TH Sarabun Chula" panose="00000500000000000000" pitchFamily="2" charset="-34"/>
              <a:cs typeface="TH Sarabun Chula" panose="00000500000000000000" pitchFamily="2" charset="-34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1E598D7-AD05-1915-AF32-852A6553E6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th-TH" dirty="0">
                <a:latin typeface="TH Sarabun Chula" panose="00000500000000000000" pitchFamily="2" charset="-34"/>
                <a:cs typeface="TH Sarabun Chula" panose="00000500000000000000" pitchFamily="2" charset="-34"/>
              </a:rPr>
              <a:t>ปัญหาที่เกิดจากการตรวจจับขอบของวัตถุ โดยใช้เทคนิค </a:t>
            </a:r>
            <a:r>
              <a:rPr lang="en-US" dirty="0">
                <a:latin typeface="TH Sarabun Chula" panose="00000500000000000000" pitchFamily="2" charset="-34"/>
                <a:cs typeface="TH Sarabun Chula" panose="00000500000000000000" pitchFamily="2" charset="-34"/>
              </a:rPr>
              <a:t>Contour </a:t>
            </a:r>
            <a:r>
              <a:rPr lang="th-TH" dirty="0">
                <a:latin typeface="TH Sarabun Chula" panose="00000500000000000000" pitchFamily="2" charset="-34"/>
                <a:cs typeface="TH Sarabun Chula" panose="00000500000000000000" pitchFamily="2" charset="-34"/>
              </a:rPr>
              <a:t>ที่ไม่สามารถครอบคลุมยานพาหนะทั้งคัน แก้ไขได้โดยการปรับค่าพารามิเตอร์ในขั้นตอนของ </a:t>
            </a:r>
            <a:r>
              <a:rPr lang="en-US" dirty="0">
                <a:latin typeface="TH Sarabun Chula" panose="00000500000000000000" pitchFamily="2" charset="-34"/>
                <a:cs typeface="TH Sarabun Chula" panose="00000500000000000000" pitchFamily="2" charset="-34"/>
              </a:rPr>
              <a:t>Background Subtraction </a:t>
            </a:r>
            <a:r>
              <a:rPr lang="th-TH" dirty="0">
                <a:latin typeface="TH Sarabun Chula" panose="00000500000000000000" pitchFamily="2" charset="-34"/>
                <a:cs typeface="TH Sarabun Chula" panose="00000500000000000000" pitchFamily="2" charset="-34"/>
              </a:rPr>
              <a:t>และขั้นตอนการลดสัญญาณรบกวนด้วย </a:t>
            </a:r>
            <a:r>
              <a:rPr lang="en-US" dirty="0">
                <a:latin typeface="TH Sarabun Chula" panose="00000500000000000000" pitchFamily="2" charset="-34"/>
                <a:cs typeface="TH Sarabun Chula" panose="00000500000000000000" pitchFamily="2" charset="-34"/>
              </a:rPr>
              <a:t>Erosion </a:t>
            </a:r>
            <a:r>
              <a:rPr lang="th-TH" dirty="0">
                <a:latin typeface="TH Sarabun Chula" panose="00000500000000000000" pitchFamily="2" charset="-34"/>
                <a:cs typeface="TH Sarabun Chula" panose="00000500000000000000" pitchFamily="2" charset="-34"/>
              </a:rPr>
              <a:t>และ </a:t>
            </a:r>
            <a:r>
              <a:rPr lang="en-US" dirty="0">
                <a:latin typeface="TH Sarabun Chula" panose="00000500000000000000" pitchFamily="2" charset="-34"/>
                <a:cs typeface="TH Sarabun Chula" panose="00000500000000000000" pitchFamily="2" charset="-34"/>
              </a:rPr>
              <a:t>Dilation</a:t>
            </a:r>
          </a:p>
          <a:p>
            <a:pPr marL="514350" indent="-514350">
              <a:buFont typeface="+mj-lt"/>
              <a:buAutoNum type="arabicPeriod"/>
            </a:pPr>
            <a:r>
              <a:rPr lang="th-TH" dirty="0">
                <a:latin typeface="TH Sarabun Chula" panose="00000500000000000000" pitchFamily="2" charset="-34"/>
                <a:cs typeface="TH Sarabun Chula" panose="00000500000000000000" pitchFamily="2" charset="-34"/>
              </a:rPr>
              <a:t>ปัญหาที่เกิดจากการคำนวณระดับความหนาแน่นของจราจรบนท้องถนน ที่มีความคลาดเคลื่อนกับความหนาแน่นที่เกิดขึ้นจริง แก้ไขได้โดยใช้เทคนิค </a:t>
            </a:r>
            <a:r>
              <a:rPr lang="en-US" dirty="0">
                <a:latin typeface="TH Sarabun Chula" panose="00000500000000000000" pitchFamily="2" charset="-34"/>
                <a:cs typeface="TH Sarabun Chula" panose="00000500000000000000" pitchFamily="2" charset="-34"/>
              </a:rPr>
              <a:t>Masking </a:t>
            </a:r>
            <a:r>
              <a:rPr lang="th-TH" dirty="0">
                <a:latin typeface="TH Sarabun Chula" panose="00000500000000000000" pitchFamily="2" charset="-34"/>
                <a:cs typeface="TH Sarabun Chula" panose="00000500000000000000" pitchFamily="2" charset="-34"/>
              </a:rPr>
              <a:t>เพื่อกำจัดส่วนพื้นที่ที่ไม่ต้องการใช้ออกไป</a:t>
            </a: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192EE5-5937-C0B3-6FA4-919294691B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0352D-4569-3E41-9599-1BD1EAE34D42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1994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BE8430-EFC5-B3C1-4A50-BEFD684D00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3249099-AAFC-5CE6-B313-00243809CA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>
                <a:latin typeface="TH Sarabun Chula" panose="00000500000000000000" pitchFamily="2" charset="-34"/>
                <a:cs typeface="TH Sarabun Chula" panose="00000500000000000000" pitchFamily="2" charset="-34"/>
              </a:rPr>
              <a:t>วัตถุประสงค์ของโครงงาน</a:t>
            </a:r>
            <a:endParaRPr lang="en-US" b="1" dirty="0">
              <a:latin typeface="TH Sarabun Chula" panose="00000500000000000000" pitchFamily="2" charset="-34"/>
              <a:cs typeface="TH Sarabun Chula" panose="00000500000000000000" pitchFamily="2" charset="-34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0B94533-057B-AFA3-B66B-2BD53298B8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lvl="0" indent="-342900" rtl="0">
              <a:lnSpc>
                <a:spcPct val="15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th-TH" sz="2800" dirty="0">
                <a:effectLst/>
                <a:latin typeface="TH Sarabun Chula" panose="00000500000000000000" pitchFamily="2" charset="-34"/>
                <a:ea typeface="Angsana New" panose="02020603050405020304" pitchFamily="18" charset="-34"/>
                <a:cs typeface="TH Sarabun Chula" panose="00000500000000000000" pitchFamily="2" charset="-34"/>
              </a:rPr>
              <a:t>เพื่อพัฒนาระบบตรวจสอบสภาพการจราจรที่สามารถวิเคราะห์และจำแนกสภาพการจราจรออกเป็นสามระดับ ได้แก่ การจราจรคล่องตัว (</a:t>
            </a:r>
            <a:r>
              <a:rPr lang="en-US" sz="2800" dirty="0">
                <a:effectLst/>
                <a:latin typeface="TH Sarabun Chula" panose="00000500000000000000" pitchFamily="2" charset="-34"/>
                <a:ea typeface="Angsana New" panose="02020603050405020304" pitchFamily="18" charset="-34"/>
                <a:cs typeface="TH Sarabun Chula" panose="00000500000000000000" pitchFamily="2" charset="-34"/>
              </a:rPr>
              <a:t>Flow) </a:t>
            </a:r>
            <a:r>
              <a:rPr lang="th-TH" sz="2800" dirty="0">
                <a:effectLst/>
                <a:latin typeface="TH Sarabun Chula" panose="00000500000000000000" pitchFamily="2" charset="-34"/>
                <a:ea typeface="Angsana New" panose="02020603050405020304" pitchFamily="18" charset="-34"/>
                <a:cs typeface="TH Sarabun Chula" panose="00000500000000000000" pitchFamily="2" charset="-34"/>
              </a:rPr>
              <a:t>การจราจรหนาแน่น (</a:t>
            </a:r>
            <a:r>
              <a:rPr lang="en-US" sz="2800" dirty="0">
                <a:effectLst/>
                <a:latin typeface="TH Sarabun Chula" panose="00000500000000000000" pitchFamily="2" charset="-34"/>
                <a:ea typeface="Angsana New" panose="02020603050405020304" pitchFamily="18" charset="-34"/>
                <a:cs typeface="TH Sarabun Chula" panose="00000500000000000000" pitchFamily="2" charset="-34"/>
              </a:rPr>
              <a:t>Heavy) </a:t>
            </a:r>
            <a:r>
              <a:rPr lang="th-TH" sz="2800" dirty="0">
                <a:effectLst/>
                <a:latin typeface="TH Sarabun Chula" panose="00000500000000000000" pitchFamily="2" charset="-34"/>
                <a:ea typeface="Angsana New" panose="02020603050405020304" pitchFamily="18" charset="-34"/>
                <a:cs typeface="TH Sarabun Chula" panose="00000500000000000000" pitchFamily="2" charset="-34"/>
              </a:rPr>
              <a:t>และการจราจรติดขัด (</a:t>
            </a:r>
            <a:r>
              <a:rPr lang="en-US" sz="2800" dirty="0">
                <a:effectLst/>
                <a:latin typeface="TH Sarabun Chula" panose="00000500000000000000" pitchFamily="2" charset="-34"/>
                <a:ea typeface="Angsana New" panose="02020603050405020304" pitchFamily="18" charset="-34"/>
                <a:cs typeface="TH Sarabun Chula" panose="00000500000000000000" pitchFamily="2" charset="-34"/>
              </a:rPr>
              <a:t>Jammed)</a:t>
            </a:r>
          </a:p>
          <a:p>
            <a:pPr marL="342900" lvl="0" indent="-342900" rtl="0">
              <a:lnSpc>
                <a:spcPct val="15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th-TH" sz="2800" dirty="0">
                <a:effectLst/>
                <a:latin typeface="TH Sarabun Chula" panose="00000500000000000000" pitchFamily="2" charset="-34"/>
                <a:ea typeface="Angsana New" panose="02020603050405020304" pitchFamily="18" charset="-34"/>
                <a:cs typeface="TH Sarabun Chula" panose="00000500000000000000" pitchFamily="2" charset="-34"/>
              </a:rPr>
              <a:t>เพื่อสร้างระบบที่สามารถนำไปใช้ในการควบคุมการจราจรที่ทางแยกได้อย่างมีประสิทธิภาพ โดยอาศัยเทคนิคการประมวลผล</a:t>
            </a:r>
            <a:r>
              <a:rPr lang="en-US" sz="2800" dirty="0">
                <a:effectLst/>
                <a:latin typeface="TH Sarabun Chula" panose="00000500000000000000" pitchFamily="2" charset="-34"/>
                <a:ea typeface="Angsana New" panose="02020603050405020304" pitchFamily="18" charset="-34"/>
                <a:cs typeface="TH Sarabun Chula" panose="00000500000000000000" pitchFamily="2" charset="-34"/>
              </a:rPr>
              <a:t> </a:t>
            </a:r>
            <a:r>
              <a:rPr lang="th-TH" sz="2800" dirty="0">
                <a:effectLst/>
                <a:latin typeface="TH Sarabun Chula" panose="00000500000000000000" pitchFamily="2" charset="-34"/>
                <a:ea typeface="Angsana New" panose="02020603050405020304" pitchFamily="18" charset="-34"/>
                <a:cs typeface="TH Sarabun Chula" panose="00000500000000000000" pitchFamily="2" charset="-34"/>
              </a:rPr>
              <a:t>ในการวิเคราะห์สภาพการจราจรบนท้องถนน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374E06B-8CCC-944B-9590-311DC05A3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0352D-4569-3E41-9599-1BD1EAE34D42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5394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91B8F3-BEA2-7202-8161-D90EE3011F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D13144-3523-ECA5-4904-377B937000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81364" y="2986410"/>
            <a:ext cx="5576836" cy="733530"/>
          </a:xfrm>
        </p:spPr>
        <p:txBody>
          <a:bodyPr>
            <a:noAutofit/>
          </a:bodyPr>
          <a:lstStyle/>
          <a:p>
            <a:r>
              <a:rPr lang="en-US" sz="4000" b="1" dirty="0">
                <a:latin typeface="TH Sarabun Chula" panose="00000500000000000000" pitchFamily="2" charset="-34"/>
                <a:cs typeface="TH Sarabun Chula" panose="00000500000000000000" pitchFamily="2" charset="-34"/>
              </a:rPr>
              <a:t>THANK YOU</a:t>
            </a:r>
            <a:endParaRPr lang="th-TH" sz="4000" b="1" dirty="0">
              <a:latin typeface="TH Sarabun Chula" panose="00000500000000000000" pitchFamily="2" charset="-34"/>
              <a:cs typeface="TH Sarabun Chula" panose="00000500000000000000" pitchFamily="2" charset="-34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374B56-B9E8-7BE2-043B-C94F6CB614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0352D-4569-3E41-9599-1BD1EAE34D42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2AA5F8CC-180A-BF7E-8AF5-AE56287EE6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81364" y="3719940"/>
            <a:ext cx="5576836" cy="1752600"/>
          </a:xfrm>
        </p:spPr>
        <p:txBody>
          <a:bodyPr>
            <a:normAutofit/>
          </a:bodyPr>
          <a:lstStyle/>
          <a:p>
            <a:r>
              <a:rPr lang="en-US" sz="2800" dirty="0"/>
              <a:t>2102514 Advanced Image Processing</a:t>
            </a:r>
          </a:p>
        </p:txBody>
      </p:sp>
    </p:spTree>
    <p:extLst>
      <p:ext uri="{BB962C8B-B14F-4D97-AF65-F5344CB8AC3E}">
        <p14:creationId xmlns:p14="http://schemas.microsoft.com/office/powerpoint/2010/main" val="18419478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EF7107-D9A0-54DA-D6BB-1066AEB95C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39BE467-051B-D1E1-D299-FFC92E799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>
                <a:latin typeface="TH Sarabun Chula" panose="00000500000000000000" pitchFamily="2" charset="-34"/>
                <a:cs typeface="TH Sarabun Chula" panose="00000500000000000000" pitchFamily="2" charset="-34"/>
              </a:rPr>
              <a:t>ขอบเขตของโครงงาน</a:t>
            </a:r>
            <a:endParaRPr lang="en-US" b="1" dirty="0">
              <a:latin typeface="TH Sarabun Chula" panose="00000500000000000000" pitchFamily="2" charset="-34"/>
              <a:cs typeface="TH Sarabun Chula" panose="00000500000000000000" pitchFamily="2" charset="-34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2896E71-6A3C-F50C-2C53-21FBD919F8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lnSpc>
                <a:spcPct val="150000"/>
              </a:lnSpc>
              <a:buAutoNum type="arabicPeriod"/>
            </a:pPr>
            <a:r>
              <a:rPr lang="th-TH" sz="2800" dirty="0">
                <a:latin typeface="TH Sarabun Chula" panose="00000500000000000000" pitchFamily="2" charset="-34"/>
                <a:cs typeface="TH Sarabun Chula" panose="00000500000000000000" pitchFamily="2" charset="-34"/>
              </a:rPr>
              <a:t>ใช้เทคนิคการประมวลผล ได้แก่ </a:t>
            </a:r>
            <a:r>
              <a:rPr lang="en-US" sz="2800" dirty="0">
                <a:latin typeface="TH Sarabun Chula" panose="00000500000000000000" pitchFamily="2" charset="-34"/>
                <a:cs typeface="TH Sarabun Chula" panose="00000500000000000000" pitchFamily="2" charset="-34"/>
              </a:rPr>
              <a:t>Image Segmentation, Morphological Image Processing </a:t>
            </a:r>
            <a:r>
              <a:rPr lang="th-TH" sz="2800" dirty="0">
                <a:latin typeface="TH Sarabun Chula" panose="00000500000000000000" pitchFamily="2" charset="-34"/>
                <a:cs typeface="TH Sarabun Chula" panose="00000500000000000000" pitchFamily="2" charset="-34"/>
              </a:rPr>
              <a:t>ในการตรวจจับยานพาหนะที่แล่นผ่านบนท้องถนน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th-TH" sz="2800" dirty="0">
                <a:latin typeface="TH Sarabun Chula" panose="00000500000000000000" pitchFamily="2" charset="-34"/>
                <a:cs typeface="TH Sarabun Chula" panose="00000500000000000000" pitchFamily="2" charset="-34"/>
              </a:rPr>
              <a:t>ใช้ข้อมูลนำเข้าเป็นภาพจากกล้อง </a:t>
            </a:r>
            <a:r>
              <a:rPr lang="en-US" sz="2800" dirty="0">
                <a:latin typeface="TH Sarabun Chula" panose="00000500000000000000" pitchFamily="2" charset="-34"/>
                <a:cs typeface="TH Sarabun Chula" panose="00000500000000000000" pitchFamily="2" charset="-34"/>
              </a:rPr>
              <a:t>CCTV </a:t>
            </a:r>
            <a:r>
              <a:rPr lang="th-TH" sz="2800" dirty="0">
                <a:latin typeface="TH Sarabun Chula" panose="00000500000000000000" pitchFamily="2" charset="-34"/>
                <a:cs typeface="TH Sarabun Chula" panose="00000500000000000000" pitchFamily="2" charset="-34"/>
              </a:rPr>
              <a:t>ที่ถ่ายบริเวณท้องถนน ได้แก่ ภาพพื้นหลัง (</a:t>
            </a:r>
            <a:r>
              <a:rPr lang="en-US" sz="2800" dirty="0">
                <a:latin typeface="TH Sarabun Chula" panose="00000500000000000000" pitchFamily="2" charset="-34"/>
                <a:cs typeface="TH Sarabun Chula" panose="00000500000000000000" pitchFamily="2" charset="-34"/>
              </a:rPr>
              <a:t>Background) </a:t>
            </a:r>
            <a:r>
              <a:rPr lang="th-TH" sz="2800" dirty="0">
                <a:latin typeface="TH Sarabun Chula" panose="00000500000000000000" pitchFamily="2" charset="-34"/>
                <a:cs typeface="TH Sarabun Chula" panose="00000500000000000000" pitchFamily="2" charset="-34"/>
              </a:rPr>
              <a:t>และ ภาพการจราจร (</a:t>
            </a:r>
            <a:r>
              <a:rPr lang="en-US" sz="2800" dirty="0">
                <a:latin typeface="TH Sarabun Chula" panose="00000500000000000000" pitchFamily="2" charset="-34"/>
                <a:cs typeface="TH Sarabun Chula" panose="00000500000000000000" pitchFamily="2" charset="-34"/>
              </a:rPr>
              <a:t>Image) </a:t>
            </a:r>
            <a:endParaRPr lang="th-TH" sz="2800" dirty="0">
              <a:latin typeface="TH Sarabun Chula" panose="00000500000000000000" pitchFamily="2" charset="-34"/>
              <a:cs typeface="TH Sarabun Chula" panose="00000500000000000000" pitchFamily="2" charset="-34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th-TH" sz="2800" dirty="0">
                <a:latin typeface="TH Sarabun Chula" panose="00000500000000000000" pitchFamily="2" charset="-34"/>
                <a:cs typeface="TH Sarabun Chula" panose="00000500000000000000" pitchFamily="2" charset="-34"/>
              </a:rPr>
              <a:t>การจำแนกสภาพการจราจร แบ่งเป็น 3 กลุ่ม ได้แก่ การจราจรคล่องตัว (</a:t>
            </a:r>
            <a:r>
              <a:rPr lang="en-US" sz="2800" dirty="0">
                <a:latin typeface="TH Sarabun Chula" panose="00000500000000000000" pitchFamily="2" charset="-34"/>
                <a:cs typeface="TH Sarabun Chula" panose="00000500000000000000" pitchFamily="2" charset="-34"/>
              </a:rPr>
              <a:t>Flow)</a:t>
            </a:r>
            <a:r>
              <a:rPr lang="th-TH" sz="2800" dirty="0">
                <a:latin typeface="TH Sarabun Chula" panose="00000500000000000000" pitchFamily="2" charset="-34"/>
                <a:cs typeface="TH Sarabun Chula" panose="00000500000000000000" pitchFamily="2" charset="-34"/>
              </a:rPr>
              <a:t> การจราจรหนาแน่น (</a:t>
            </a:r>
            <a:r>
              <a:rPr lang="en-US" sz="2800" dirty="0">
                <a:latin typeface="TH Sarabun Chula" panose="00000500000000000000" pitchFamily="2" charset="-34"/>
                <a:cs typeface="TH Sarabun Chula" panose="00000500000000000000" pitchFamily="2" charset="-34"/>
              </a:rPr>
              <a:t>Heavy) </a:t>
            </a:r>
            <a:r>
              <a:rPr lang="th-TH" sz="2800" dirty="0">
                <a:latin typeface="TH Sarabun Chula" panose="00000500000000000000" pitchFamily="2" charset="-34"/>
                <a:cs typeface="TH Sarabun Chula" panose="00000500000000000000" pitchFamily="2" charset="-34"/>
              </a:rPr>
              <a:t>และ การจราจรติดขัด (</a:t>
            </a:r>
            <a:r>
              <a:rPr lang="en-US" sz="2800" dirty="0">
                <a:latin typeface="TH Sarabun Chula" panose="00000500000000000000" pitchFamily="2" charset="-34"/>
                <a:cs typeface="TH Sarabun Chula" panose="00000500000000000000" pitchFamily="2" charset="-34"/>
              </a:rPr>
              <a:t>Jammed)</a:t>
            </a:r>
            <a:endParaRPr lang="th-TH" sz="2800" dirty="0">
              <a:latin typeface="TH Sarabun Chula" panose="00000500000000000000" pitchFamily="2" charset="-34"/>
              <a:cs typeface="TH Sarabun Chula" panose="00000500000000000000" pitchFamily="2" charset="-34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F09A25-BDB4-A6A8-A437-9B86055A8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0352D-4569-3E41-9599-1BD1EAE34D42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9019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A8CAEE-E30A-3956-877B-A4D09D70A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h-TH" sz="4000" b="1" dirty="0">
                <a:effectLst/>
                <a:latin typeface="Calibri" panose="020F0502020204030204" pitchFamily="34" charset="0"/>
                <a:cs typeface="TH Sarabun Chula" panose="00000500000000000000" pitchFamily="2" charset="-34"/>
              </a:rPr>
              <a:t>ผลลัพธ์ที่คาดหวังจากโครงงาน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504AFE-F442-586C-D672-F09453DE11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67543"/>
            <a:ext cx="8229600" cy="4441371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th-TH" sz="2800" dirty="0">
                <a:effectLst/>
                <a:latin typeface="TH Sarabun Chula" panose="00000500000000000000" pitchFamily="2" charset="-34"/>
                <a:ea typeface="Angsana New" panose="02020603050405020304" pitchFamily="18" charset="-34"/>
                <a:cs typeface="TH Sarabun Chula" panose="00000500000000000000" pitchFamily="2" charset="-34"/>
              </a:rPr>
              <a:t>สามารถวิเคราะห์และจำแนกสภาพการจราจรออกเป็นสามระดับ ได้แก่ การจราจรคล่องตัว (</a:t>
            </a:r>
            <a:r>
              <a:rPr lang="en-US" sz="2800" dirty="0">
                <a:effectLst/>
                <a:latin typeface="TH Sarabun Chula" panose="00000500000000000000" pitchFamily="2" charset="-34"/>
                <a:ea typeface="Angsana New" panose="02020603050405020304" pitchFamily="18" charset="-34"/>
                <a:cs typeface="TH Sarabun Chula" panose="00000500000000000000" pitchFamily="2" charset="-34"/>
              </a:rPr>
              <a:t>Flow) </a:t>
            </a:r>
            <a:r>
              <a:rPr lang="th-TH" sz="2800" dirty="0">
                <a:effectLst/>
                <a:latin typeface="TH Sarabun Chula" panose="00000500000000000000" pitchFamily="2" charset="-34"/>
                <a:ea typeface="Angsana New" panose="02020603050405020304" pitchFamily="18" charset="-34"/>
                <a:cs typeface="TH Sarabun Chula" panose="00000500000000000000" pitchFamily="2" charset="-34"/>
              </a:rPr>
              <a:t>การจราจรหนาแน่น (</a:t>
            </a:r>
            <a:r>
              <a:rPr lang="en-US" sz="2800" dirty="0">
                <a:effectLst/>
                <a:latin typeface="TH Sarabun Chula" panose="00000500000000000000" pitchFamily="2" charset="-34"/>
                <a:ea typeface="Angsana New" panose="02020603050405020304" pitchFamily="18" charset="-34"/>
                <a:cs typeface="TH Sarabun Chula" panose="00000500000000000000" pitchFamily="2" charset="-34"/>
              </a:rPr>
              <a:t>Heavy) </a:t>
            </a:r>
            <a:r>
              <a:rPr lang="th-TH" sz="2800" dirty="0">
                <a:effectLst/>
                <a:latin typeface="TH Sarabun Chula" panose="00000500000000000000" pitchFamily="2" charset="-34"/>
                <a:ea typeface="Angsana New" panose="02020603050405020304" pitchFamily="18" charset="-34"/>
                <a:cs typeface="TH Sarabun Chula" panose="00000500000000000000" pitchFamily="2" charset="-34"/>
              </a:rPr>
              <a:t>และการจราจรติดขัด (</a:t>
            </a:r>
            <a:r>
              <a:rPr lang="en-US" sz="2800" dirty="0">
                <a:effectLst/>
                <a:latin typeface="TH Sarabun Chula" panose="00000500000000000000" pitchFamily="2" charset="-34"/>
                <a:ea typeface="Angsana New" panose="02020603050405020304" pitchFamily="18" charset="-34"/>
                <a:cs typeface="TH Sarabun Chula" panose="00000500000000000000" pitchFamily="2" charset="-34"/>
              </a:rPr>
              <a:t>Jammed)</a:t>
            </a:r>
            <a:endParaRPr lang="th-TH" sz="2800" dirty="0">
              <a:effectLst/>
              <a:latin typeface="TH Sarabun Chula" panose="00000500000000000000" pitchFamily="2" charset="-34"/>
              <a:ea typeface="Angsana New" panose="02020603050405020304" pitchFamily="18" charset="-34"/>
              <a:cs typeface="TH Sarabun Chula" panose="00000500000000000000" pitchFamily="2" charset="-34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CEB91A-C4B8-671C-3D32-B98B7069FC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0352D-4569-3E41-9599-1BD1EAE34D42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05839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25AFD3-1520-C063-32E2-8CA8D47906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35C2DF-DB3C-C7F7-1107-43E7CFC6E8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19045" y="1752225"/>
            <a:ext cx="5576836" cy="733530"/>
          </a:xfrm>
        </p:spPr>
        <p:txBody>
          <a:bodyPr>
            <a:noAutofit/>
          </a:bodyPr>
          <a:lstStyle/>
          <a:p>
            <a:r>
              <a:rPr lang="th-TH" sz="4000" b="1" dirty="0">
                <a:latin typeface="TH Sarabun Chula" panose="00000500000000000000" pitchFamily="2" charset="-34"/>
                <a:cs typeface="TH Sarabun Chula" panose="00000500000000000000" pitchFamily="2" charset="-34"/>
              </a:rPr>
              <a:t>บทที่ 2 หลักการและทฤษฎีที่เกี่ยวข้อง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30CD290-64E7-CA86-6E5E-E8D0920F3D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19045" y="2873828"/>
            <a:ext cx="5747657" cy="2598712"/>
          </a:xfrm>
        </p:spPr>
        <p:txBody>
          <a:bodyPr>
            <a:norm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3300" b="1" dirty="0">
                <a:latin typeface="TH Sarabun Chula" panose="00000500000000000000" pitchFamily="2" charset="-34"/>
                <a:ea typeface="+mj-ea"/>
                <a:cs typeface="TH Sarabun Chula" panose="00000500000000000000" pitchFamily="2" charset="-34"/>
              </a:rPr>
              <a:t>Basic Image Processing</a:t>
            </a:r>
            <a:endParaRPr lang="th-TH" sz="3300" b="1" dirty="0">
              <a:latin typeface="TH Sarabun Chula" panose="00000500000000000000" pitchFamily="2" charset="-34"/>
              <a:ea typeface="+mj-ea"/>
              <a:cs typeface="TH Sarabun Chula" panose="00000500000000000000" pitchFamily="2" charset="-34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3300" b="1" dirty="0">
                <a:latin typeface="TH Sarabun Chula" panose="00000500000000000000" pitchFamily="2" charset="-34"/>
                <a:ea typeface="Angsana New" panose="02020603050405020304" pitchFamily="18" charset="-34"/>
                <a:cs typeface="Angsana New" panose="02020603050405020304" pitchFamily="18" charset="-34"/>
              </a:rPr>
              <a:t>Neighborhood Processing</a:t>
            </a:r>
            <a:endParaRPr lang="th-TH" sz="3300" b="1" dirty="0">
              <a:effectLst/>
              <a:latin typeface="TH Sarabun Chula" panose="00000500000000000000" pitchFamily="2" charset="-34"/>
              <a:ea typeface="Angsana New" panose="02020603050405020304" pitchFamily="18" charset="-34"/>
              <a:cs typeface="Angsana New" panose="02020603050405020304" pitchFamily="18" charset="-34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3300" b="1" dirty="0">
                <a:effectLst/>
                <a:latin typeface="TH Sarabun Chula" panose="00000500000000000000" pitchFamily="2" charset="-34"/>
                <a:ea typeface="Angsana New" panose="02020603050405020304" pitchFamily="18" charset="-34"/>
                <a:cs typeface="TH Sarabun Chula" panose="00000500000000000000" pitchFamily="2" charset="-34"/>
              </a:rPr>
              <a:t>Morphological Image Processing</a:t>
            </a:r>
            <a:endParaRPr lang="th-TH" sz="3300" b="1" dirty="0">
              <a:effectLst/>
              <a:latin typeface="TH Sarabun Chula" panose="00000500000000000000" pitchFamily="2" charset="-34"/>
              <a:ea typeface="Angsana New" panose="02020603050405020304" pitchFamily="18" charset="-34"/>
              <a:cs typeface="TH Sarabun Chula" panose="00000500000000000000" pitchFamily="2" charset="-34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3300" b="1" dirty="0">
                <a:latin typeface="TH Sarabun Chula" panose="00000500000000000000" pitchFamily="2" charset="-34"/>
                <a:ea typeface="Angsana New" panose="02020603050405020304" pitchFamily="18" charset="-34"/>
                <a:cs typeface="TH Sarabun Chula" panose="00000500000000000000" pitchFamily="2" charset="-34"/>
              </a:rPr>
              <a:t>Image Segmentation</a:t>
            </a:r>
            <a:endParaRPr lang="th-TH" sz="3200" b="1" dirty="0">
              <a:effectLst/>
              <a:latin typeface="TH Sarabun Chula" panose="00000500000000000000" pitchFamily="2" charset="-34"/>
              <a:ea typeface="Angsana New" panose="02020603050405020304" pitchFamily="18" charset="-34"/>
              <a:cs typeface="TH Sarabun Chula" panose="00000500000000000000" pitchFamily="2" charset="-34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US" b="1" dirty="0">
              <a:latin typeface="TH Sarabun Chula" panose="00000500000000000000" pitchFamily="2" charset="-34"/>
              <a:ea typeface="+mj-ea"/>
              <a:cs typeface="TH Sarabun Chula" panose="00000500000000000000" pitchFamily="2" charset="-34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0C7F80-67D7-C07B-A48E-C9DB1FC5BD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0352D-4569-3E41-9599-1BD1EAE34D42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5422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3EB26C-146E-3251-B7D6-6BB396B98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latin typeface="TH Sarabun Chula" panose="00000500000000000000" pitchFamily="2" charset="-34"/>
                <a:cs typeface="TH Sarabun Chula" panose="00000500000000000000" pitchFamily="2" charset="-34"/>
              </a:rPr>
              <a:t>Basic Image Processing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991F179-D3F8-B4B6-9AFB-3F9DFC0AF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0352D-4569-3E41-9599-1BD1EAE34D42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1B3EEF7-1FE3-A4F9-83F5-F4D00BF692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th-TH" b="1" dirty="0">
                <a:latin typeface="TH Sarabun Chula" panose="00000500000000000000" pitchFamily="2" charset="-34"/>
                <a:cs typeface="TH Sarabun Chula" panose="00000500000000000000" pitchFamily="2" charset="-34"/>
              </a:rPr>
              <a:t>2.1 ภาพระดับเทา (</a:t>
            </a:r>
            <a:r>
              <a:rPr lang="en-US" b="1" dirty="0">
                <a:latin typeface="TH Sarabun Chula" panose="00000500000000000000" pitchFamily="2" charset="-34"/>
                <a:cs typeface="TH Sarabun Chula" panose="00000500000000000000" pitchFamily="2" charset="-34"/>
              </a:rPr>
              <a:t>Grayscale Image)</a:t>
            </a:r>
          </a:p>
          <a:p>
            <a:pPr marL="0" indent="0">
              <a:buNone/>
            </a:pPr>
            <a:r>
              <a:rPr lang="th-TH" b="1" dirty="0">
                <a:latin typeface="TH Sarabun Chula" panose="00000500000000000000" pitchFamily="2" charset="-34"/>
                <a:cs typeface="TH Sarabun Chula" panose="00000500000000000000" pitchFamily="2" charset="-34"/>
              </a:rPr>
              <a:t>2.2 การคำนวณความแตกต่างของพิกเซล (</a:t>
            </a:r>
            <a:r>
              <a:rPr lang="en-US" b="1" dirty="0">
                <a:latin typeface="TH Sarabun Chula" panose="00000500000000000000" pitchFamily="2" charset="-34"/>
                <a:cs typeface="TH Sarabun Chula" panose="00000500000000000000" pitchFamily="2" charset="-34"/>
              </a:rPr>
              <a:t>Pixel Difference)</a:t>
            </a:r>
          </a:p>
          <a:p>
            <a:pPr marL="0" indent="0">
              <a:buNone/>
            </a:pPr>
            <a:r>
              <a:rPr lang="th-TH" b="1" dirty="0">
                <a:latin typeface="TH Sarabun Chula" panose="00000500000000000000" pitchFamily="2" charset="-34"/>
                <a:cs typeface="TH Sarabun Chula" panose="00000500000000000000" pitchFamily="2" charset="-34"/>
              </a:rPr>
              <a:t>2.3 เทคนิคการลบพื้นหลัง (</a:t>
            </a:r>
            <a:r>
              <a:rPr lang="en-US" b="1" dirty="0">
                <a:latin typeface="TH Sarabun Chula" panose="00000500000000000000" pitchFamily="2" charset="-34"/>
                <a:cs typeface="TH Sarabun Chula" panose="00000500000000000000" pitchFamily="2" charset="-34"/>
              </a:rPr>
              <a:t>Background Subtraction Technique)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8" name="Picture 7" descr="A traffic on a road&#10;&#10;AI-generated content may be incorrect.">
            <a:extLst>
              <a:ext uri="{FF2B5EF4-FFF2-40B4-BE49-F238E27FC236}">
                <a16:creationId xmlns:a16="http://schemas.microsoft.com/office/drawing/2014/main" id="{34E3C8C6-7339-240F-CAA3-CE462CAF059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041" y="3507786"/>
            <a:ext cx="7891752" cy="160118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179489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8D2C45-6F4F-8EC9-2F2C-5D3F8025CD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77194-6817-824B-6B12-479911022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latin typeface="TH Sarabun Chula" panose="00000500000000000000" pitchFamily="2" charset="-34"/>
                <a:cs typeface="TH Sarabun Chula" panose="00000500000000000000" pitchFamily="2" charset="-34"/>
              </a:rPr>
              <a:t>Neighborhood Processing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C182636-6F2C-B353-7D46-63AACFD8D2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0352D-4569-3E41-9599-1BD1EAE34D42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C79173C-FF9B-C1FE-AAF2-129CCEC5E8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th-TH" b="1" dirty="0">
                <a:latin typeface="TH Sarabun Chula" panose="00000500000000000000" pitchFamily="2" charset="-34"/>
                <a:cs typeface="TH Sarabun Chula" panose="00000500000000000000" pitchFamily="2" charset="-34"/>
              </a:rPr>
              <a:t>2.4 การกรองค่ามัธยฐาน (</a:t>
            </a:r>
            <a:r>
              <a:rPr lang="en-US" b="1" dirty="0">
                <a:latin typeface="TH Sarabun Chula" panose="00000500000000000000" pitchFamily="2" charset="-34"/>
                <a:cs typeface="TH Sarabun Chula" panose="00000500000000000000" pitchFamily="2" charset="-34"/>
              </a:rPr>
              <a:t>Median Filtering)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th-TH" dirty="0">
                <a:latin typeface="TH Sarabun Chula" panose="00000500000000000000" pitchFamily="2" charset="-34"/>
                <a:cs typeface="TH Sarabun Chula" panose="00000500000000000000" pitchFamily="2" charset="-34"/>
              </a:rPr>
              <a:t>ช่วยลดสัญญาณรบกวนหรือจุดเล็กๆ ในภาพ</a:t>
            </a:r>
            <a:endParaRPr lang="en-US" dirty="0">
              <a:latin typeface="TH Sarabun Chula" panose="00000500000000000000" pitchFamily="2" charset="-34"/>
              <a:cs typeface="TH Sarabun Chula" panose="00000500000000000000" pitchFamily="2" charset="-34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th-TH" dirty="0">
                <a:latin typeface="TH Sarabun Chula" panose="00000500000000000000" pitchFamily="2" charset="-34"/>
                <a:cs typeface="TH Sarabun Chula" panose="00000500000000000000" pitchFamily="2" charset="-34"/>
              </a:rPr>
              <a:t>กำจัดสัญญาณรบกวนแบบจุด (</a:t>
            </a:r>
            <a:r>
              <a:rPr lang="en-US" dirty="0">
                <a:latin typeface="TH Sarabun Chula" panose="00000500000000000000" pitchFamily="2" charset="-34"/>
                <a:cs typeface="TH Sarabun Chula" panose="00000500000000000000" pitchFamily="2" charset="-34"/>
              </a:rPr>
              <a:t>impulse noise) 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b="1" dirty="0">
              <a:latin typeface="TH Sarabun Chula" panose="00000500000000000000" pitchFamily="2" charset="-34"/>
              <a:cs typeface="TH Sarabun Chula" panose="00000500000000000000" pitchFamily="2" charset="-34"/>
            </a:endParaRPr>
          </a:p>
          <a:p>
            <a:pPr marL="0" indent="0">
              <a:buNone/>
            </a:pPr>
            <a:r>
              <a:rPr lang="en-US" b="1" dirty="0">
                <a:latin typeface="TH Sarabun Chula" panose="00000500000000000000" pitchFamily="2" charset="-34"/>
                <a:cs typeface="TH Sarabun Chula" panose="00000500000000000000" pitchFamily="2" charset="-34"/>
              </a:rPr>
              <a:t>2.5 ROI (Region of Interest)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th-TH" dirty="0">
                <a:latin typeface="TH Sarabun Chula" panose="00000500000000000000" pitchFamily="2" charset="-34"/>
                <a:cs typeface="TH Sarabun Chula" panose="00000500000000000000" pitchFamily="2" charset="-34"/>
              </a:rPr>
              <a:t>พื้นที่หรือส่วนหนึ่งของภาพที่เราสนใจ</a:t>
            </a:r>
            <a:endParaRPr lang="en-US" dirty="0">
              <a:latin typeface="TH Sarabun Chula" panose="00000500000000000000" pitchFamily="2" charset="-34"/>
              <a:cs typeface="TH Sarabun Chula" panose="000005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4180832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547</TotalTime>
  <Words>1535</Words>
  <Application>Microsoft Office PowerPoint</Application>
  <PresentationFormat>On-screen Show (4:3)</PresentationFormat>
  <Paragraphs>196</Paragraphs>
  <Slides>40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5" baseType="lpstr">
      <vt:lpstr>Arial</vt:lpstr>
      <vt:lpstr>Calibri</vt:lpstr>
      <vt:lpstr>TH Sarabun Chula</vt:lpstr>
      <vt:lpstr>Wingdings</vt:lpstr>
      <vt:lpstr>Office Theme</vt:lpstr>
      <vt:lpstr>ระบบตรวจสอบสภาพจราจรติดขัดด้วย การประมวลผลภาพจากกล้องวงจรปิด</vt:lpstr>
      <vt:lpstr>บทที่ 1 บทนำ</vt:lpstr>
      <vt:lpstr>ที่มาและความสำคัญของโครงงาน</vt:lpstr>
      <vt:lpstr>วัตถุประสงค์ของโครงงาน</vt:lpstr>
      <vt:lpstr>ขอบเขตของโครงงาน</vt:lpstr>
      <vt:lpstr>ผลลัพธ์ที่คาดหวังจากโครงงาน</vt:lpstr>
      <vt:lpstr>บทที่ 2 หลักการและทฤษฎีที่เกี่ยวข้อง</vt:lpstr>
      <vt:lpstr>Basic Image Processing</vt:lpstr>
      <vt:lpstr>Neighborhood Processing</vt:lpstr>
      <vt:lpstr>Morphological Image Processing</vt:lpstr>
      <vt:lpstr>Morphological Image Processing</vt:lpstr>
      <vt:lpstr>Morphological Image Processing</vt:lpstr>
      <vt:lpstr>Image Segmentation</vt:lpstr>
      <vt:lpstr>บทที่ 3 แนวทางการดำเนินงาน </vt:lpstr>
      <vt:lpstr>3.1.1 ใช้เทคนิค Masking เพื่อลบส่วนที่ไม่จำเป็น</vt:lpstr>
      <vt:lpstr>3.1.2 แปลงภาพเป็นระดับสีเทา (Grayscale)</vt:lpstr>
      <vt:lpstr>3.1.3 ใช้เทคนิค Background Subtraction  เพื่อตรวจจับวัตถุ</vt:lpstr>
      <vt:lpstr>3.1.4 ลดสัญญาณรบกวนด้วย Erosion และ Dilation</vt:lpstr>
      <vt:lpstr>3.1.5 ใช้เทคนิค Contour เพื่อตรวจจับขอบของวัตถุ</vt:lpstr>
      <vt:lpstr>3.1.6 วิเคราะห์ขนาดของยานพาหนะบนท้องถนน</vt:lpstr>
      <vt:lpstr>3.1.7 ประเมินระดับความหนาแน่นของจราจร บนท้องถนน</vt:lpstr>
      <vt:lpstr>3.1.8 ส่งออกข้อมูลการจราจร</vt:lpstr>
      <vt:lpstr>3.2 การตรวจสอบสภาพการจราจรโดยใช้ภาพจราจรจำนวนหลายภาพ (Multiple Images)</vt:lpstr>
      <vt:lpstr>บทที่ 4  ผลลัพธ์จากการดำเนินการเบื้องต้น</vt:lpstr>
      <vt:lpstr>4.1 การตรวจสอบสภาพการจราจรโดยใช้ภาพจราจรจำนวน 1 ภาพ (Single Image)</vt:lpstr>
      <vt:lpstr>4.1.1 ใช้เทคนิค Masking เพื่อลบส่วนที่ไม่จำเป็น</vt:lpstr>
      <vt:lpstr>4.1.2 แปลงภาพเป็นระดับสีเทา (Grayscale)</vt:lpstr>
      <vt:lpstr>4.1.3 ใช้เทคนิค Background Subtraction  เพื่อตรวจจับวัตถุ</vt:lpstr>
      <vt:lpstr>4.1.4 ลดสัญญาณรบกวนด้วย Erosion และ Dilation</vt:lpstr>
      <vt:lpstr>4.1.5 ใช้เทคนิค Contour เพื่อตรวจจับขอบของวัตถุ</vt:lpstr>
      <vt:lpstr>4.1.6 วิเคราะห์ขนาดของยานพาหนะบนท้องถนน</vt:lpstr>
      <vt:lpstr>4.1.7 ประเมินระดับความหนาแน่นของจราจร บนท้องถนน</vt:lpstr>
      <vt:lpstr>4.1.8 ส่งออกข้อมูลการจราจร</vt:lpstr>
      <vt:lpstr>4.2 การตรวจสอบสภาพการจราจรโดยใช้ภาพจราจรจำนวนหลายภาพ (Multiple Images)</vt:lpstr>
      <vt:lpstr>4.2 การตรวจสอบสภาพการจราจรโดยใช้ภาพจราจรจำนวนหลายภาพ (Multiple Images)</vt:lpstr>
      <vt:lpstr>บทที่ 5 บทสรุป</vt:lpstr>
      <vt:lpstr>บทสรุปการทำโครงงาน</vt:lpstr>
      <vt:lpstr>แผนการทำโครงงาน</vt:lpstr>
      <vt:lpstr>ปัญหา อุปสรรค และแนวทางแก้ไข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Macintosh</dc:creator>
  <cp:lastModifiedBy>Teerawat Lertumpornwit</cp:lastModifiedBy>
  <cp:revision>53</cp:revision>
  <dcterms:created xsi:type="dcterms:W3CDTF">2013-01-28T12:32:18Z</dcterms:created>
  <dcterms:modified xsi:type="dcterms:W3CDTF">2025-04-14T03:37:49Z</dcterms:modified>
</cp:coreProperties>
</file>